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handoutMasterIdLst>
    <p:handoutMasterId r:id="rId6"/>
  </p:handoutMasterIdLst>
  <p:sldIdLst>
    <p:sldId id="262" r:id="rId2"/>
    <p:sldId id="279" r:id="rId3"/>
    <p:sldId id="269"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autoAdjust="0"/>
    <p:restoredTop sz="83626" autoAdjust="0"/>
  </p:normalViewPr>
  <p:slideViewPr>
    <p:cSldViewPr snapToGrid="0" showGuides="1">
      <p:cViewPr varScale="1">
        <p:scale>
          <a:sx n="96" d="100"/>
          <a:sy n="96" d="100"/>
        </p:scale>
        <p:origin x="1326" y="78"/>
      </p:cViewPr>
      <p:guideLst>
        <p:guide orient="horz" pos="2160"/>
        <p:guide pos="3840"/>
      </p:guideLst>
    </p:cSldViewPr>
  </p:slideViewPr>
  <p:notesTextViewPr>
    <p:cViewPr>
      <p:scale>
        <a:sx n="3" d="2"/>
        <a:sy n="3" d="2"/>
      </p:scale>
      <p:origin x="0" y="0"/>
    </p:cViewPr>
  </p:notesTextViewPr>
  <p:notesViewPr>
    <p:cSldViewPr snapToGrid="0" showGuides="1">
      <p:cViewPr varScale="1">
        <p:scale>
          <a:sx n="61" d="100"/>
          <a:sy n="61" d="100"/>
        </p:scale>
        <p:origin x="314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239659-B771-4B12-9EE4-3FA4E9F7F4B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C37BE-DA27-43F6-BF53-9F3930FC724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1C1D08-97C5-4090-85D7-33A1F4C88AEE}" type="datetime1">
              <a:rPr lang="en-US" smtClean="0"/>
              <a:t>9/4/2018</a:t>
            </a:fld>
            <a:endParaRPr lang="en-US"/>
          </a:p>
        </p:txBody>
      </p:sp>
      <p:sp>
        <p:nvSpPr>
          <p:cNvPr id="4" name="Footer Placeholder 3">
            <a:extLst>
              <a:ext uri="{FF2B5EF4-FFF2-40B4-BE49-F238E27FC236}">
                <a16:creationId xmlns:a16="http://schemas.microsoft.com/office/drawing/2014/main" id="{AB9D404E-1040-4997-AF6F-441DF2D71B5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87768D-4144-4EF9-AFB5-FD696704A91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C0B19D2-C767-4F7D-B059-DEE628575722}" type="slidenum">
              <a:rPr lang="en-US" smtClean="0"/>
              <a:t>‹#›</a:t>
            </a:fld>
            <a:endParaRPr lang="en-US"/>
          </a:p>
        </p:txBody>
      </p:sp>
    </p:spTree>
    <p:extLst>
      <p:ext uri="{BB962C8B-B14F-4D97-AF65-F5344CB8AC3E}">
        <p14:creationId xmlns:p14="http://schemas.microsoft.com/office/powerpoint/2010/main" val="23003929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538E13-085F-4114-A732-29DD781349C5}" type="datetime1">
              <a:rPr lang="en-US" smtClean="0"/>
              <a:t>9/4/2018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5AFE2A-4508-48DD-867E-556D6F8E3344}" type="slidenum">
              <a:rPr lang="en-US" smtClean="0"/>
              <a:t>‹#›</a:t>
            </a:fld>
            <a:endParaRPr lang="en-US"/>
          </a:p>
        </p:txBody>
      </p:sp>
    </p:spTree>
    <p:extLst>
      <p:ext uri="{BB962C8B-B14F-4D97-AF65-F5344CB8AC3E}">
        <p14:creationId xmlns:p14="http://schemas.microsoft.com/office/powerpoint/2010/main" val="19708601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NSF 2026 is one of the Foundation’s 10 Big Ideas.  It will invest in bold foundational research questions that are large in scope, innovative in character, originate outside any particular NSF directorate, and require a long-term commitment.   NSF 2026 will cross boundaries in innovative ways, fill recognized gaps, or take advantage of new opportunities. This Big Idea is framed around the year 2026 in order to tie into the Nation's 250th anniversary. It will ensure continuous exploration at the frontiers and risk-taking in areas that might not fit inside the "box" of any particular NSF program.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NSF 2026 invites the community to help set the Foundation’s long term STEM research and education agenda by participating in the NSF 2026 Idea Machine, a prize competition to identify new directions for future research.  Key points about the Idea Machine:</a:t>
            </a:r>
          </a:p>
          <a:p>
            <a:pPr marL="174708" indent="-174708">
              <a:buFont typeface="Arial" panose="020B0604020202020204" pitchFamily="34" charset="0"/>
              <a:buChar char="•"/>
            </a:pPr>
            <a:r>
              <a:rPr lang="en-US" dirty="0"/>
              <a:t>Entrants suggest “grand challenge” questions for future research, first in narrative form and then a subset via video pitches.</a:t>
            </a:r>
          </a:p>
          <a:p>
            <a:pPr marL="174708" indent="-174708">
              <a:buFont typeface="Arial" panose="020B0604020202020204" pitchFamily="34" charset="0"/>
              <a:buChar char="•"/>
            </a:pPr>
            <a:r>
              <a:rPr lang="en-US" dirty="0"/>
              <a:t>The public will have the opportunity to weigh in on entries.</a:t>
            </a:r>
          </a:p>
          <a:p>
            <a:pPr marL="174708" indent="-174708">
              <a:buFont typeface="Arial" panose="020B0604020202020204" pitchFamily="34" charset="0"/>
              <a:buChar char="•"/>
            </a:pPr>
            <a:r>
              <a:rPr lang="en-US" dirty="0"/>
              <a:t>Authors of the best ideas will receive public recognition and/or cash prizes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hope to launch at the end of August. Our website </a:t>
            </a:r>
            <a:r>
              <a:rPr lang="en-US" dirty="0">
                <a:latin typeface="+mn-lt"/>
              </a:rPr>
              <a:t>is </a:t>
            </a:r>
            <a:r>
              <a:rPr lang="en-US" sz="1200" b="0" dirty="0">
                <a:latin typeface="+mn-lt"/>
                <a:ea typeface="Arial" charset="0"/>
                <a:cs typeface="Arial" charset="0"/>
              </a:rPr>
              <a:t>live</a:t>
            </a:r>
            <a:r>
              <a:rPr lang="en-US" dirty="0"/>
              <a:t>; we’ll be adding more information as it becomes available. </a:t>
            </a:r>
          </a:p>
          <a:p>
            <a:pPr marL="0" indent="0">
              <a:buFont typeface="Arial" panose="020B0604020202020204" pitchFamily="34" charset="0"/>
              <a:buNone/>
            </a:pPr>
            <a:endParaRPr lang="en-US" dirty="0"/>
          </a:p>
          <a:p>
            <a:r>
              <a:rPr lang="en-US" dirty="0"/>
              <a:t>Contestants must be at least 14 years old at the time of entry. They can be U.S. citizens or permanent residents; or individuals residing legally in the U.S. at the time of entry. Individuals and teams are invited to participate, as are teachers on behalf of their high-school classes. We are reaching out beyond the traditional NSF research community. We hope to attract entries from industry, foundations, amateurs, professionals, anyone with an interest or stake in the science and engineering enterprise of the U.S.</a:t>
            </a:r>
          </a:p>
          <a:p>
            <a:endParaRPr lang="en-US" dirty="0"/>
          </a:p>
          <a:p>
            <a:r>
              <a:rPr lang="en-US" dirty="0"/>
              <a:t>Steps of the Idea Machine Process:</a:t>
            </a:r>
          </a:p>
          <a:p>
            <a:pPr marL="228600" indent="-228600">
              <a:buFont typeface="+mj-lt"/>
              <a:buAutoNum type="arabicPeriod"/>
            </a:pPr>
            <a:r>
              <a:rPr lang="en-US" dirty="0"/>
              <a:t>The competition opens for on-line submission of ideas.</a:t>
            </a:r>
          </a:p>
          <a:p>
            <a:pPr marL="228600" indent="-228600">
              <a:buFont typeface="+mj-lt"/>
              <a:buAutoNum type="arabicPeriod"/>
            </a:pPr>
            <a:r>
              <a:rPr lang="en-US" dirty="0"/>
              <a:t>NSF staff will do the initial judging to down-select to approximately 30 entries.</a:t>
            </a:r>
          </a:p>
          <a:p>
            <a:pPr marL="237286" lvl="0" indent="-228600">
              <a:buFont typeface="+mj-lt"/>
              <a:buAutoNum type="arabicPeriod"/>
            </a:pPr>
            <a:r>
              <a:rPr lang="en-US" dirty="0"/>
              <a:t>NSF will invite the authors of those 30 entries to submit video pitches that will be posted on line, along with their original narrative entries.</a:t>
            </a:r>
          </a:p>
          <a:p>
            <a:pPr marL="237286" lvl="0" indent="-228600">
              <a:buFont typeface="+mj-lt"/>
              <a:buAutoNum type="arabicPeriod"/>
            </a:pPr>
            <a:r>
              <a:rPr lang="en-US" dirty="0"/>
              <a:t>The public will be invited to comment.  Then all the materials will get packaged, NSF staff will provide some analysis. </a:t>
            </a:r>
          </a:p>
          <a:p>
            <a:pPr marL="237286" lvl="0" indent="-228600">
              <a:buFont typeface="+mj-lt"/>
              <a:buAutoNum type="arabicPeriod"/>
            </a:pPr>
            <a:r>
              <a:rPr lang="en-US" dirty="0"/>
              <a:t>A Blue-Ribbon Panel of external judges will review all the materials and down-select to ~12 entries for remote interviews.</a:t>
            </a:r>
          </a:p>
          <a:p>
            <a:pPr marL="237286" lvl="0" indent="-228600">
              <a:buFont typeface="+mj-lt"/>
              <a:buAutoNum type="arabicPeriod"/>
            </a:pPr>
            <a:r>
              <a:rPr lang="en-US" dirty="0"/>
              <a:t>The panel conducts the interviews, then recommends ~6 entries to NSF for further consideration.</a:t>
            </a:r>
          </a:p>
          <a:p>
            <a:pPr marL="228600" indent="-228600">
              <a:buFont typeface="+mj-lt"/>
              <a:buAutoNum type="arabicPeriod"/>
            </a:pPr>
            <a:r>
              <a:rPr lang="en-US" dirty="0"/>
              <a:t>NSF staff will add analysis.</a:t>
            </a:r>
          </a:p>
          <a:p>
            <a:pPr marL="228600" indent="-228600">
              <a:buFont typeface="+mj-lt"/>
              <a:buAutoNum type="arabicPeriod"/>
            </a:pPr>
            <a:r>
              <a:rPr lang="en-US" dirty="0"/>
              <a:t>NSF leadership will make the final selection of 2-4 winning entries.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Authors of winning entries will receive cash prizes and public recognition.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NSF will use winning entry ideas to identify future funding opportunities – within existing programs or by developing new ones.</a:t>
            </a:r>
          </a:p>
          <a:p>
            <a:pPr marL="228600" indent="-228600">
              <a:buFont typeface="+mj-lt"/>
              <a:buAutoNum type="arabicPeriod"/>
            </a:pPr>
            <a:endParaRPr lang="en-US" dirty="0"/>
          </a:p>
          <a:p>
            <a:pPr marL="174708" indent="-174708">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5AFE2A-4508-48DD-867E-556D6F8E3344}" type="slidenum">
              <a:rPr lang="en-US" smtClean="0"/>
              <a:t>1</a:t>
            </a:fld>
            <a:endParaRPr lang="en-US"/>
          </a:p>
        </p:txBody>
      </p:sp>
      <p:sp>
        <p:nvSpPr>
          <p:cNvPr id="5" name="Date Placeholder 4">
            <a:extLst>
              <a:ext uri="{FF2B5EF4-FFF2-40B4-BE49-F238E27FC236}">
                <a16:creationId xmlns:a16="http://schemas.microsoft.com/office/drawing/2014/main" id="{22BE8E54-3DE8-4CA7-9BA1-9C4C531A384C}"/>
              </a:ext>
            </a:extLst>
          </p:cNvPr>
          <p:cNvSpPr>
            <a:spLocks noGrp="1"/>
          </p:cNvSpPr>
          <p:nvPr>
            <p:ph type="dt" idx="11"/>
          </p:nvPr>
        </p:nvSpPr>
        <p:spPr/>
        <p:txBody>
          <a:bodyPr/>
          <a:lstStyle/>
          <a:p>
            <a:fld id="{CCDD3347-32F3-4EFE-8F33-5DABE6A71007}" type="datetime1">
              <a:rPr lang="en-US" smtClean="0"/>
              <a:t>9/4/2018</a:t>
            </a:fld>
            <a:endParaRPr lang="en-US"/>
          </a:p>
        </p:txBody>
      </p:sp>
    </p:spTree>
    <p:extLst>
      <p:ext uri="{BB962C8B-B14F-4D97-AF65-F5344CB8AC3E}">
        <p14:creationId xmlns:p14="http://schemas.microsoft.com/office/powerpoint/2010/main" val="35602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good Big Idea? How will we recognize one?</a:t>
            </a:r>
          </a:p>
          <a:p>
            <a:r>
              <a:rPr lang="en-US" dirty="0"/>
              <a:t>A good Big Idea:</a:t>
            </a:r>
          </a:p>
          <a:p>
            <a:pPr marL="285750" indent="-285750">
              <a:buFont typeface="Arial" panose="020B0604020202020204" pitchFamily="34" charset="0"/>
              <a:buChar char="•"/>
            </a:pPr>
            <a:r>
              <a:rPr lang="en-US" sz="1200" dirty="0"/>
              <a:t>Has a worthwhile objective(s)</a:t>
            </a:r>
          </a:p>
          <a:p>
            <a:pPr marL="285750" indent="-285750">
              <a:buFont typeface="Arial" panose="020B0604020202020204" pitchFamily="34" charset="0"/>
              <a:buChar char="•"/>
            </a:pPr>
            <a:r>
              <a:rPr lang="en-US" sz="1200" dirty="0"/>
              <a:t>Is ambitious &amp; challenging; and may require a paradigm shift in our thinking</a:t>
            </a:r>
          </a:p>
          <a:p>
            <a:pPr marL="285750" indent="-285750">
              <a:buFont typeface="Arial" panose="020B0604020202020204" pitchFamily="34" charset="0"/>
              <a:buChar char="•"/>
            </a:pPr>
            <a:r>
              <a:rPr lang="en-US" sz="1200" dirty="0"/>
              <a:t>Progress on it would have significant impact</a:t>
            </a:r>
          </a:p>
          <a:p>
            <a:pPr marL="285750" indent="-285750">
              <a:buFont typeface="Arial" panose="020B0604020202020204" pitchFamily="34" charset="0"/>
              <a:buChar char="•"/>
            </a:pPr>
            <a:r>
              <a:rPr lang="en-US" sz="1200" dirty="0"/>
              <a:t>It requires the talents of the research community, and</a:t>
            </a:r>
          </a:p>
          <a:p>
            <a:pPr marL="285750" indent="-285750">
              <a:buFont typeface="Arial" panose="020B0604020202020204" pitchFamily="34" charset="0"/>
              <a:buChar char="•"/>
            </a:pPr>
            <a:r>
              <a:rPr lang="en-US" sz="1200" dirty="0"/>
              <a:t>Will attract creative contributions from many researchers.</a:t>
            </a:r>
          </a:p>
          <a:p>
            <a:pPr marL="285750" indent="-285750">
              <a:buFont typeface="Arial" panose="020B0604020202020204" pitchFamily="34" charset="0"/>
              <a:buChar char="•"/>
            </a:pPr>
            <a:r>
              <a:rPr lang="en-US" sz="1200" dirty="0"/>
              <a:t>It will benefit many stakeholders, both inside and outside of the research community.</a:t>
            </a:r>
          </a:p>
          <a:p>
            <a:pPr marL="285750" indent="-285750">
              <a:buFont typeface="Arial" panose="020B0604020202020204" pitchFamily="34" charset="0"/>
              <a:buChar char="•"/>
            </a:pPr>
            <a:endParaRPr lang="en-US" sz="1200" dirty="0"/>
          </a:p>
          <a:p>
            <a:pPr marL="0" indent="0">
              <a:buFont typeface="Arial" panose="020B0604020202020204" pitchFamily="34" charset="0"/>
              <a:buNone/>
            </a:pPr>
            <a:r>
              <a:rPr lang="en-US" sz="1200" dirty="0"/>
              <a:t>How will we recognize a good Big Idea?  At the earlier judging stage by NSF staff down-selecting to ~30 entries, we would ask:</a:t>
            </a:r>
          </a:p>
          <a:p>
            <a:pPr marL="285750" indent="-285750">
              <a:buFont typeface="Arial" panose="020B0604020202020204" pitchFamily="34" charset="0"/>
              <a:buChar char="•"/>
            </a:pPr>
            <a:r>
              <a:rPr lang="en-US" sz="1200" dirty="0"/>
              <a:t>Does the same theme emerge in multiple entries?</a:t>
            </a:r>
          </a:p>
          <a:p>
            <a:pPr marL="285750" indent="-285750">
              <a:buFont typeface="Arial" panose="020B0604020202020204" pitchFamily="34" charset="0"/>
              <a:buChar char="•"/>
            </a:pPr>
            <a:r>
              <a:rPr lang="en-US" sz="1200" dirty="0"/>
              <a:t>Is NSF staff exceptionally enthused?</a:t>
            </a:r>
          </a:p>
          <a:p>
            <a:pPr marL="285750" indent="-285750">
              <a:buFont typeface="Arial" panose="020B0604020202020204" pitchFamily="34" charset="0"/>
              <a:buChar char="•"/>
            </a:pPr>
            <a:r>
              <a:rPr lang="en-US" sz="1200" dirty="0"/>
              <a:t>Is this an idea that has already prompted some excitement in other discussions – among researchers and the public?</a:t>
            </a:r>
          </a:p>
          <a:p>
            <a:pPr marL="0" indent="0">
              <a:buFont typeface="Arial" panose="020B0604020202020204" pitchFamily="34" charset="0"/>
              <a:buNone/>
            </a:pPr>
            <a:r>
              <a:rPr lang="en-US" sz="1200" dirty="0"/>
              <a:t>And we want the answer to be “yes”.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At the later stage of judging by the Blue-Ribbon Panel and final selection by NSF leadership, we want ideas that:</a:t>
            </a:r>
          </a:p>
          <a:p>
            <a:pPr marL="171450" indent="-171450">
              <a:buFont typeface="Arial" panose="020B0604020202020204" pitchFamily="34" charset="0"/>
              <a:buChar char="•"/>
            </a:pPr>
            <a:r>
              <a:rPr lang="en-US" sz="1200" dirty="0"/>
              <a:t>Resonate with the public</a:t>
            </a:r>
          </a:p>
          <a:p>
            <a:pPr marL="171450" indent="-171450">
              <a:buFont typeface="Arial" panose="020B0604020202020204" pitchFamily="34" charset="0"/>
              <a:buChar char="•"/>
            </a:pPr>
            <a:r>
              <a:rPr lang="en-US" sz="1200" dirty="0"/>
              <a:t>Excite the Blue-Ribbon Panel, and</a:t>
            </a:r>
          </a:p>
          <a:p>
            <a:pPr marL="171450" indent="-171450">
              <a:buFont typeface="Arial" panose="020B0604020202020204" pitchFamily="34" charset="0"/>
              <a:buChar char="•"/>
            </a:pPr>
            <a:r>
              <a:rPr lang="en-US" sz="1200" dirty="0"/>
              <a:t>Make sense for NSF</a:t>
            </a:r>
          </a:p>
        </p:txBody>
      </p:sp>
      <p:sp>
        <p:nvSpPr>
          <p:cNvPr id="4" name="Slide Number Placeholder 3"/>
          <p:cNvSpPr>
            <a:spLocks noGrp="1"/>
          </p:cNvSpPr>
          <p:nvPr>
            <p:ph type="sldNum" sz="quarter" idx="10"/>
          </p:nvPr>
        </p:nvSpPr>
        <p:spPr/>
        <p:txBody>
          <a:bodyPr/>
          <a:lstStyle/>
          <a:p>
            <a:fld id="{6F5AFE2A-4508-48DD-867E-556D6F8E3344}" type="slidenum">
              <a:rPr lang="en-US" smtClean="0"/>
              <a:t>2</a:t>
            </a:fld>
            <a:endParaRPr lang="en-US"/>
          </a:p>
        </p:txBody>
      </p:sp>
      <p:sp>
        <p:nvSpPr>
          <p:cNvPr id="5" name="Date Placeholder 4">
            <a:extLst>
              <a:ext uri="{FF2B5EF4-FFF2-40B4-BE49-F238E27FC236}">
                <a16:creationId xmlns:a16="http://schemas.microsoft.com/office/drawing/2014/main" id="{E4556A20-F39D-4936-8C6A-8C94C9E172CC}"/>
              </a:ext>
            </a:extLst>
          </p:cNvPr>
          <p:cNvSpPr>
            <a:spLocks noGrp="1"/>
          </p:cNvSpPr>
          <p:nvPr>
            <p:ph type="dt" idx="11"/>
          </p:nvPr>
        </p:nvSpPr>
        <p:spPr/>
        <p:txBody>
          <a:bodyPr/>
          <a:lstStyle/>
          <a:p>
            <a:fld id="{33A41646-928F-4995-8701-F3C6E8A9467A}" type="datetime1">
              <a:rPr lang="en-US" smtClean="0"/>
              <a:t>9/4/2018</a:t>
            </a:fld>
            <a:endParaRPr lang="en-US"/>
          </a:p>
        </p:txBody>
      </p:sp>
    </p:spTree>
    <p:extLst>
      <p:ext uri="{BB962C8B-B14F-4D97-AF65-F5344CB8AC3E}">
        <p14:creationId xmlns:p14="http://schemas.microsoft.com/office/powerpoint/2010/main" val="421070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Anticipated timeline:</a:t>
            </a:r>
          </a:p>
          <a:p>
            <a:pPr marL="174708" indent="-174708">
              <a:buFont typeface="Arial" panose="020B0604020202020204" pitchFamily="34" charset="0"/>
              <a:buChar char="•"/>
            </a:pPr>
            <a:r>
              <a:rPr lang="en-US" dirty="0"/>
              <a:t>8 week window for entries to be submitted – Sept/Oct, 2018</a:t>
            </a:r>
          </a:p>
          <a:p>
            <a:pPr marL="174708" indent="-174708">
              <a:buFont typeface="Arial" panose="020B0604020202020204" pitchFamily="34" charset="0"/>
              <a:buChar char="•"/>
            </a:pPr>
            <a:r>
              <a:rPr lang="en-US" dirty="0"/>
              <a:t>10 weeks for internal judging by NSF staff to get down to ~30 entries (completed by mid-January, 2019). </a:t>
            </a:r>
          </a:p>
          <a:p>
            <a:pPr marL="174708" indent="-174708">
              <a:buFont typeface="Arial" panose="020B0604020202020204" pitchFamily="34" charset="0"/>
              <a:buChar char="•"/>
            </a:pPr>
            <a:r>
              <a:rPr lang="en-US" dirty="0"/>
              <a:t>Videos created and posted, public comments collected, and NSF staff analysis added (through mid-March).</a:t>
            </a:r>
          </a:p>
          <a:p>
            <a:pPr marL="174708" indent="-174708">
              <a:buFont typeface="Arial" panose="020B0604020202020204" pitchFamily="34" charset="0"/>
              <a:buChar char="•"/>
            </a:pPr>
            <a:r>
              <a:rPr lang="en-US" dirty="0"/>
              <a:t>Blue-Ribbon Panel reviews ~30 entries, interviews authors of ~12 (via videoconference), recommends ~6 for final consideration by NSF (through mid-May).</a:t>
            </a:r>
          </a:p>
          <a:p>
            <a:pPr marL="174708" indent="-174708">
              <a:buFont typeface="Arial" panose="020B0604020202020204" pitchFamily="34" charset="0"/>
              <a:buChar char="•"/>
            </a:pPr>
            <a:r>
              <a:rPr lang="en-US" dirty="0"/>
              <a:t>NSF staff adds analysis and NSF leadership selects 2-4 winning entries (by June, 2019).</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NSF announces winning ideas and awards prizes over the summer. </a:t>
            </a:r>
          </a:p>
          <a:p>
            <a:pPr marL="174708" indent="-174708">
              <a:buFont typeface="Arial" panose="020B0604020202020204" pitchFamily="34" charset="0"/>
              <a:buChar char="•"/>
            </a:pPr>
            <a:r>
              <a:rPr lang="en-US" dirty="0"/>
              <a:t>NSF identifies funding opportunities based on winning ideas – after that… could be themes within current programs or development of new ones.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Additional details will be posted on the NSF 2026 Idea Machine Challenge website as they become available.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help us spread the word…and start thinking about the Big Ideas you want to submit for the contest!</a:t>
            </a:r>
          </a:p>
        </p:txBody>
      </p:sp>
      <p:sp>
        <p:nvSpPr>
          <p:cNvPr id="4" name="Slide Number Placeholder 3"/>
          <p:cNvSpPr>
            <a:spLocks noGrp="1"/>
          </p:cNvSpPr>
          <p:nvPr>
            <p:ph type="sldNum" sz="quarter" idx="10"/>
          </p:nvPr>
        </p:nvSpPr>
        <p:spPr/>
        <p:txBody>
          <a:bodyPr/>
          <a:lstStyle/>
          <a:p>
            <a:fld id="{F45B76F8-2817-497D-B1DD-F95AC131F4D9}" type="slidenum">
              <a:rPr lang="en-US" smtClean="0"/>
              <a:t>3</a:t>
            </a:fld>
            <a:endParaRPr lang="en-US"/>
          </a:p>
        </p:txBody>
      </p:sp>
      <p:sp>
        <p:nvSpPr>
          <p:cNvPr id="5" name="Date Placeholder 4">
            <a:extLst>
              <a:ext uri="{FF2B5EF4-FFF2-40B4-BE49-F238E27FC236}">
                <a16:creationId xmlns:a16="http://schemas.microsoft.com/office/drawing/2014/main" id="{9E8E4271-FDA1-4FDE-B83D-BB56B17EDA7F}"/>
              </a:ext>
            </a:extLst>
          </p:cNvPr>
          <p:cNvSpPr>
            <a:spLocks noGrp="1"/>
          </p:cNvSpPr>
          <p:nvPr>
            <p:ph type="dt" idx="11"/>
          </p:nvPr>
        </p:nvSpPr>
        <p:spPr/>
        <p:txBody>
          <a:bodyPr/>
          <a:lstStyle/>
          <a:p>
            <a:fld id="{290C7CC5-B373-49C5-ADE5-4E2F4CB4A74E}" type="datetime1">
              <a:rPr lang="en-US" smtClean="0"/>
              <a:t>9/4/2018</a:t>
            </a:fld>
            <a:endParaRPr lang="en-US"/>
          </a:p>
        </p:txBody>
      </p:sp>
    </p:spTree>
    <p:extLst>
      <p:ext uri="{BB962C8B-B14F-4D97-AF65-F5344CB8AC3E}">
        <p14:creationId xmlns:p14="http://schemas.microsoft.com/office/powerpoint/2010/main" val="343006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F773-DDC7-4308-A80F-61D653533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A1608B-BEFD-487F-AA8B-995A1196C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4A48E-9D79-4FB3-864D-B1C593BA88A7}"/>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5" name="Footer Placeholder 4">
            <a:extLst>
              <a:ext uri="{FF2B5EF4-FFF2-40B4-BE49-F238E27FC236}">
                <a16:creationId xmlns:a16="http://schemas.microsoft.com/office/drawing/2014/main" id="{4109E3EC-5E12-436E-8D06-4DAB91B3D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249F9-6974-4463-A261-6F0C5DECAAB2}"/>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342068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C702-C8B5-4ABB-BFB2-DEC32CC07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41B24-BB06-4E0A-B129-5101C7AA2C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6005C-37B4-4521-9B41-D450FF17800C}"/>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5" name="Footer Placeholder 4">
            <a:extLst>
              <a:ext uri="{FF2B5EF4-FFF2-40B4-BE49-F238E27FC236}">
                <a16:creationId xmlns:a16="http://schemas.microsoft.com/office/drawing/2014/main" id="{0F01F853-1E46-40CD-B32D-E27E6ACBA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4A051-ADEB-4D15-B39B-0C67C5C2A9E6}"/>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26802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EFDAE-EF7A-4BF6-AE5C-2BD9E9B63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4B620-1538-4701-9DF7-C82BDF378F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D2121-A30A-411D-85AA-A8C54E5489E4}"/>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5" name="Footer Placeholder 4">
            <a:extLst>
              <a:ext uri="{FF2B5EF4-FFF2-40B4-BE49-F238E27FC236}">
                <a16:creationId xmlns:a16="http://schemas.microsoft.com/office/drawing/2014/main" id="{02060B92-197A-40B4-921C-893626B7F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1779A-1B1F-443A-A181-50B57557F4A5}"/>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337180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2444-965A-4C18-B5DC-5780EFE96E63}"/>
              </a:ext>
            </a:extLst>
          </p:cNvPr>
          <p:cNvSpPr>
            <a:spLocks noGrp="1"/>
          </p:cNvSpPr>
          <p:nvPr>
            <p:ph type="title"/>
          </p:nvPr>
        </p:nvSpPr>
        <p:spPr>
          <a:xfrm>
            <a:off x="838200" y="365126"/>
            <a:ext cx="10515600" cy="444771"/>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268C531-3294-4907-A725-F4BF140F7F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04F5F-9B35-4030-9507-3DD40062D997}"/>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5" name="Footer Placeholder 4">
            <a:extLst>
              <a:ext uri="{FF2B5EF4-FFF2-40B4-BE49-F238E27FC236}">
                <a16:creationId xmlns:a16="http://schemas.microsoft.com/office/drawing/2014/main" id="{FFFCDEAE-E9E3-40CA-92F3-3F685FE2F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141F9-973B-45FB-9452-CF41C4F762E3}"/>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340030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7A1A-A8E2-432D-9815-A2C67119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3A944C-5AC6-40CB-AE81-348A8C42F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216114-3F7E-485C-A7CB-8DB0D7B1E1F8}"/>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5" name="Footer Placeholder 4">
            <a:extLst>
              <a:ext uri="{FF2B5EF4-FFF2-40B4-BE49-F238E27FC236}">
                <a16:creationId xmlns:a16="http://schemas.microsoft.com/office/drawing/2014/main" id="{C2A736EB-FE86-45FF-800F-59ACAAFC7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FD597-23CC-4CA8-8EC4-592D41280BD5}"/>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205663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B00A-4E02-4FCF-A2B0-FEA00CC0A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0D0E3-F03E-4684-839D-CD13693288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F22F1-DEFC-4778-8524-8264430F00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3D8D9-ED3C-411E-91C3-2B4B50069099}"/>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6" name="Footer Placeholder 5">
            <a:extLst>
              <a:ext uri="{FF2B5EF4-FFF2-40B4-BE49-F238E27FC236}">
                <a16:creationId xmlns:a16="http://schemas.microsoft.com/office/drawing/2014/main" id="{F81EF36D-32B9-4387-8D2E-859DCF268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E885B-0E05-44F0-8E3C-9C478B16C567}"/>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83548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F015-4A7C-4BE5-B3FA-89F6E00EDD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3CC3E2-048D-485B-BAD4-8B502B64D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03A4FA-4C1A-461E-834C-821C43EAA5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026FA-C2FD-4603-BD36-17AF3D009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6C52E2-E93B-4A95-A09F-3B768B0123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0D0C8C-212F-4801-8710-9F69D0B9EB07}"/>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8" name="Footer Placeholder 7">
            <a:extLst>
              <a:ext uri="{FF2B5EF4-FFF2-40B4-BE49-F238E27FC236}">
                <a16:creationId xmlns:a16="http://schemas.microsoft.com/office/drawing/2014/main" id="{F2857F30-9C8D-48DD-8B67-33B5AF3E12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5AC4CB-8BF5-47DF-944E-0B5DC0227135}"/>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370797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4E00-4A63-481E-A922-1DE585BAC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9D290A-954B-4F25-BA13-64EFFC40EED9}"/>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4" name="Footer Placeholder 3">
            <a:extLst>
              <a:ext uri="{FF2B5EF4-FFF2-40B4-BE49-F238E27FC236}">
                <a16:creationId xmlns:a16="http://schemas.microsoft.com/office/drawing/2014/main" id="{B1D4E262-0CBE-4372-B61A-30F0AEB2E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256D7-8FA1-4357-833C-A5420AA95614}"/>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260827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7A197-FEEB-4952-A243-EEA93E0BA9B5}"/>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3" name="Footer Placeholder 2">
            <a:extLst>
              <a:ext uri="{FF2B5EF4-FFF2-40B4-BE49-F238E27FC236}">
                <a16:creationId xmlns:a16="http://schemas.microsoft.com/office/drawing/2014/main" id="{0812AE2F-AE11-448A-9DF3-0640B73D5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6493DA-F9B3-4053-965A-B8F7737A015D}"/>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323002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D196-A284-4703-8B25-0CC914230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98EB69-B56B-4A48-9E1F-130ECA17C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E7C53-B22C-42EE-989D-8DF846BD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6ADCE5-F97C-4E13-B5C8-E9FE388E8EDD}"/>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6" name="Footer Placeholder 5">
            <a:extLst>
              <a:ext uri="{FF2B5EF4-FFF2-40B4-BE49-F238E27FC236}">
                <a16:creationId xmlns:a16="http://schemas.microsoft.com/office/drawing/2014/main" id="{13CCB10D-5F70-485E-972D-F4A9D55F3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9CD28-CDE8-4E90-B5C4-9BDC4DF6AE83}"/>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315709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E917-BE52-4968-A6A1-CE145F15A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F4DE7-B741-4B27-96D8-6CDD7FF82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6DB0EE-9BAE-4BE7-A968-C0988C99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9A537-72A3-44AF-81BD-9F38BB6381FC}"/>
              </a:ext>
            </a:extLst>
          </p:cNvPr>
          <p:cNvSpPr>
            <a:spLocks noGrp="1"/>
          </p:cNvSpPr>
          <p:nvPr>
            <p:ph type="dt" sz="half" idx="10"/>
          </p:nvPr>
        </p:nvSpPr>
        <p:spPr/>
        <p:txBody>
          <a:bodyPr/>
          <a:lstStyle/>
          <a:p>
            <a:fld id="{C5B4824D-D3B1-4DBB-89A3-E5F6350B8633}" type="datetimeFigureOut">
              <a:rPr lang="en-US" smtClean="0"/>
              <a:t>9/4/2018</a:t>
            </a:fld>
            <a:endParaRPr lang="en-US"/>
          </a:p>
        </p:txBody>
      </p:sp>
      <p:sp>
        <p:nvSpPr>
          <p:cNvPr id="6" name="Footer Placeholder 5">
            <a:extLst>
              <a:ext uri="{FF2B5EF4-FFF2-40B4-BE49-F238E27FC236}">
                <a16:creationId xmlns:a16="http://schemas.microsoft.com/office/drawing/2014/main" id="{740AB9BB-39CB-4F6B-A2E0-72BA486CE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D5B4B-83A2-4D3C-B42D-D3626E29CD0F}"/>
              </a:ext>
            </a:extLst>
          </p:cNvPr>
          <p:cNvSpPr>
            <a:spLocks noGrp="1"/>
          </p:cNvSpPr>
          <p:nvPr>
            <p:ph type="sldNum" sz="quarter" idx="12"/>
          </p:nvPr>
        </p:nvSpPr>
        <p:spPr/>
        <p:txBody>
          <a:bodyPr/>
          <a:lstStyle/>
          <a:p>
            <a:fld id="{8D94B557-E6AB-44C0-98EB-37548E04ACF9}" type="slidenum">
              <a:rPr lang="en-US" smtClean="0"/>
              <a:t>‹#›</a:t>
            </a:fld>
            <a:endParaRPr lang="en-US"/>
          </a:p>
        </p:txBody>
      </p:sp>
    </p:spTree>
    <p:extLst>
      <p:ext uri="{BB962C8B-B14F-4D97-AF65-F5344CB8AC3E}">
        <p14:creationId xmlns:p14="http://schemas.microsoft.com/office/powerpoint/2010/main" val="53503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C83CF-FE1F-4709-824E-BE7665CAF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DFE7F-5A6D-468B-A986-2EB083568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86104-F8D8-48EA-96FC-01B743B75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4824D-D3B1-4DBB-89A3-E5F6350B8633}" type="datetimeFigureOut">
              <a:rPr lang="en-US" smtClean="0"/>
              <a:t>9/4/2018</a:t>
            </a:fld>
            <a:endParaRPr lang="en-US"/>
          </a:p>
        </p:txBody>
      </p:sp>
      <p:sp>
        <p:nvSpPr>
          <p:cNvPr id="5" name="Footer Placeholder 4">
            <a:extLst>
              <a:ext uri="{FF2B5EF4-FFF2-40B4-BE49-F238E27FC236}">
                <a16:creationId xmlns:a16="http://schemas.microsoft.com/office/drawing/2014/main" id="{A4429A6C-3BE1-41BF-ADF8-50AF952FD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277C46-8718-43B1-AEEA-D8CE128A5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4B557-E6AB-44C0-98EB-37548E04ACF9}" type="slidenum">
              <a:rPr lang="en-US" smtClean="0"/>
              <a:t>‹#›</a:t>
            </a:fld>
            <a:endParaRPr lang="en-US"/>
          </a:p>
        </p:txBody>
      </p:sp>
      <p:pic>
        <p:nvPicPr>
          <p:cNvPr id="9" name="Picture 8">
            <a:extLst>
              <a:ext uri="{FF2B5EF4-FFF2-40B4-BE49-F238E27FC236}">
                <a16:creationId xmlns:a16="http://schemas.microsoft.com/office/drawing/2014/main" id="{E5A10CE5-971E-4207-B037-3E8C68F3BF0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832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bit.ly/NSF_IDEA_MACH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t.ly/NSF_IDEA_MACHI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29169-B35D-4984-9405-ACBAF410E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
        <p:nvSpPr>
          <p:cNvPr id="9" name="TextBox 8">
            <a:extLst>
              <a:ext uri="{FF2B5EF4-FFF2-40B4-BE49-F238E27FC236}">
                <a16:creationId xmlns:a16="http://schemas.microsoft.com/office/drawing/2014/main" id="{0C3A412E-5F7B-42CF-BB45-380D9FF64569}"/>
              </a:ext>
            </a:extLst>
          </p:cNvPr>
          <p:cNvSpPr txBox="1"/>
          <p:nvPr/>
        </p:nvSpPr>
        <p:spPr>
          <a:xfrm>
            <a:off x="6184517" y="5618096"/>
            <a:ext cx="1139536" cy="892552"/>
          </a:xfrm>
          <a:prstGeom prst="rect">
            <a:avLst/>
          </a:prstGeom>
          <a:noFill/>
        </p:spPr>
        <p:txBody>
          <a:bodyPr wrap="square" rtlCol="0">
            <a:spAutoFit/>
          </a:bodyPr>
          <a:lstStyle/>
          <a:p>
            <a:r>
              <a:rPr lang="en-US" sz="1300" b="1" dirty="0">
                <a:solidFill>
                  <a:schemeClr val="bg1"/>
                </a:solidFill>
              </a:rPr>
              <a:t>Blue-Ribbon Panel recommends 6 entries</a:t>
            </a:r>
          </a:p>
        </p:txBody>
      </p:sp>
      <p:sp>
        <p:nvSpPr>
          <p:cNvPr id="10" name="TextBox 9">
            <a:extLst>
              <a:ext uri="{FF2B5EF4-FFF2-40B4-BE49-F238E27FC236}">
                <a16:creationId xmlns:a16="http://schemas.microsoft.com/office/drawing/2014/main" id="{2792800F-7D33-4658-B0B0-AD22966E6B1C}"/>
              </a:ext>
            </a:extLst>
          </p:cNvPr>
          <p:cNvSpPr txBox="1"/>
          <p:nvPr/>
        </p:nvSpPr>
        <p:spPr>
          <a:xfrm>
            <a:off x="5067165" y="5618097"/>
            <a:ext cx="1063690" cy="1092607"/>
          </a:xfrm>
          <a:prstGeom prst="rect">
            <a:avLst/>
          </a:prstGeom>
          <a:noFill/>
        </p:spPr>
        <p:txBody>
          <a:bodyPr wrap="square" rtlCol="0">
            <a:spAutoFit/>
          </a:bodyPr>
          <a:lstStyle/>
          <a:p>
            <a:r>
              <a:rPr lang="en-US" sz="1300" b="1" dirty="0">
                <a:solidFill>
                  <a:schemeClr val="bg1"/>
                </a:solidFill>
              </a:rPr>
              <a:t>Blue-Ribbon Panel picks 12 entries for remote interviews</a:t>
            </a:r>
          </a:p>
        </p:txBody>
      </p:sp>
      <p:sp>
        <p:nvSpPr>
          <p:cNvPr id="11" name="TextBox 10">
            <a:extLst>
              <a:ext uri="{FF2B5EF4-FFF2-40B4-BE49-F238E27FC236}">
                <a16:creationId xmlns:a16="http://schemas.microsoft.com/office/drawing/2014/main" id="{80E7419E-1890-482C-A6DE-DBB87755654F}"/>
              </a:ext>
            </a:extLst>
          </p:cNvPr>
          <p:cNvSpPr txBox="1"/>
          <p:nvPr/>
        </p:nvSpPr>
        <p:spPr>
          <a:xfrm>
            <a:off x="3887608" y="5618097"/>
            <a:ext cx="1063690" cy="1092607"/>
          </a:xfrm>
          <a:prstGeom prst="rect">
            <a:avLst/>
          </a:prstGeom>
          <a:noFill/>
        </p:spPr>
        <p:txBody>
          <a:bodyPr wrap="square" rtlCol="0">
            <a:spAutoFit/>
          </a:bodyPr>
          <a:lstStyle/>
          <a:p>
            <a:r>
              <a:rPr lang="en-US" sz="1300" b="1" dirty="0">
                <a:solidFill>
                  <a:schemeClr val="bg1"/>
                </a:solidFill>
              </a:rPr>
              <a:t>Public comments collected; NSF analysis added</a:t>
            </a:r>
          </a:p>
        </p:txBody>
      </p:sp>
      <p:sp>
        <p:nvSpPr>
          <p:cNvPr id="12" name="TextBox 11">
            <a:extLst>
              <a:ext uri="{FF2B5EF4-FFF2-40B4-BE49-F238E27FC236}">
                <a16:creationId xmlns:a16="http://schemas.microsoft.com/office/drawing/2014/main" id="{BDD4B6DE-31D6-4DF5-A84E-9A939FE09816}"/>
              </a:ext>
            </a:extLst>
          </p:cNvPr>
          <p:cNvSpPr txBox="1"/>
          <p:nvPr/>
        </p:nvSpPr>
        <p:spPr>
          <a:xfrm>
            <a:off x="2592757" y="5618098"/>
            <a:ext cx="1131566" cy="692497"/>
          </a:xfrm>
          <a:prstGeom prst="rect">
            <a:avLst/>
          </a:prstGeom>
          <a:noFill/>
        </p:spPr>
        <p:txBody>
          <a:bodyPr wrap="square" rtlCol="0">
            <a:spAutoFit/>
          </a:bodyPr>
          <a:lstStyle/>
          <a:p>
            <a:r>
              <a:rPr lang="en-US" sz="1300" b="1" dirty="0">
                <a:solidFill>
                  <a:schemeClr val="bg1"/>
                </a:solidFill>
              </a:rPr>
              <a:t>Videos invited &amp; posted online</a:t>
            </a:r>
          </a:p>
        </p:txBody>
      </p:sp>
      <p:sp>
        <p:nvSpPr>
          <p:cNvPr id="13" name="TextBox 12">
            <a:extLst>
              <a:ext uri="{FF2B5EF4-FFF2-40B4-BE49-F238E27FC236}">
                <a16:creationId xmlns:a16="http://schemas.microsoft.com/office/drawing/2014/main" id="{3E5BA599-5A2C-41A5-8764-EA8053014D77}"/>
              </a:ext>
            </a:extLst>
          </p:cNvPr>
          <p:cNvSpPr txBox="1"/>
          <p:nvPr/>
        </p:nvSpPr>
        <p:spPr>
          <a:xfrm>
            <a:off x="1347701" y="5618098"/>
            <a:ext cx="1245056" cy="892552"/>
          </a:xfrm>
          <a:prstGeom prst="rect">
            <a:avLst/>
          </a:prstGeom>
          <a:noFill/>
        </p:spPr>
        <p:txBody>
          <a:bodyPr wrap="square" rtlCol="0">
            <a:spAutoFit/>
          </a:bodyPr>
          <a:lstStyle/>
          <a:p>
            <a:r>
              <a:rPr lang="en-US" sz="1300" b="1" dirty="0">
                <a:solidFill>
                  <a:schemeClr val="bg1"/>
                </a:solidFill>
              </a:rPr>
              <a:t>NSF staff selects 30 representative entries</a:t>
            </a:r>
          </a:p>
        </p:txBody>
      </p:sp>
      <p:sp>
        <p:nvSpPr>
          <p:cNvPr id="14" name="TextBox 13">
            <a:extLst>
              <a:ext uri="{FF2B5EF4-FFF2-40B4-BE49-F238E27FC236}">
                <a16:creationId xmlns:a16="http://schemas.microsoft.com/office/drawing/2014/main" id="{D5F0C517-C3B6-4AEA-AA68-323C28B7EE9F}"/>
              </a:ext>
            </a:extLst>
          </p:cNvPr>
          <p:cNvSpPr txBox="1"/>
          <p:nvPr/>
        </p:nvSpPr>
        <p:spPr>
          <a:xfrm>
            <a:off x="220233" y="5624339"/>
            <a:ext cx="1121224" cy="892552"/>
          </a:xfrm>
          <a:prstGeom prst="rect">
            <a:avLst/>
          </a:prstGeom>
          <a:noFill/>
        </p:spPr>
        <p:txBody>
          <a:bodyPr wrap="square" rtlCol="0">
            <a:spAutoFit/>
          </a:bodyPr>
          <a:lstStyle/>
          <a:p>
            <a:r>
              <a:rPr lang="en-US" sz="1300" b="1" dirty="0">
                <a:solidFill>
                  <a:schemeClr val="bg1"/>
                </a:solidFill>
              </a:rPr>
              <a:t>Competition opens/ entries accepted</a:t>
            </a:r>
          </a:p>
        </p:txBody>
      </p:sp>
      <p:sp>
        <p:nvSpPr>
          <p:cNvPr id="15" name="TextBox 14">
            <a:extLst>
              <a:ext uri="{FF2B5EF4-FFF2-40B4-BE49-F238E27FC236}">
                <a16:creationId xmlns:a16="http://schemas.microsoft.com/office/drawing/2014/main" id="{4C6BAC42-728F-4840-8D8D-B7F5B4E6E69B}"/>
              </a:ext>
            </a:extLst>
          </p:cNvPr>
          <p:cNvSpPr txBox="1"/>
          <p:nvPr/>
        </p:nvSpPr>
        <p:spPr>
          <a:xfrm>
            <a:off x="10898305" y="5618096"/>
            <a:ext cx="1169212" cy="492443"/>
          </a:xfrm>
          <a:prstGeom prst="rect">
            <a:avLst/>
          </a:prstGeom>
          <a:noFill/>
        </p:spPr>
        <p:txBody>
          <a:bodyPr wrap="square" rtlCol="0">
            <a:spAutoFit/>
          </a:bodyPr>
          <a:lstStyle/>
          <a:p>
            <a:r>
              <a:rPr lang="en-US" sz="1300" b="1" dirty="0">
                <a:solidFill>
                  <a:schemeClr val="bg1"/>
                </a:solidFill>
              </a:rPr>
              <a:t>Funding opportunities</a:t>
            </a:r>
          </a:p>
        </p:txBody>
      </p:sp>
      <p:sp>
        <p:nvSpPr>
          <p:cNvPr id="16" name="TextBox 15">
            <a:extLst>
              <a:ext uri="{FF2B5EF4-FFF2-40B4-BE49-F238E27FC236}">
                <a16:creationId xmlns:a16="http://schemas.microsoft.com/office/drawing/2014/main" id="{B31A5061-F1E8-4BFF-B41A-85AC6A4694C1}"/>
              </a:ext>
            </a:extLst>
          </p:cNvPr>
          <p:cNvSpPr txBox="1"/>
          <p:nvPr/>
        </p:nvSpPr>
        <p:spPr>
          <a:xfrm>
            <a:off x="9736829" y="5618096"/>
            <a:ext cx="1063690" cy="892552"/>
          </a:xfrm>
          <a:prstGeom prst="rect">
            <a:avLst/>
          </a:prstGeom>
          <a:noFill/>
        </p:spPr>
        <p:txBody>
          <a:bodyPr wrap="square" rtlCol="0">
            <a:spAutoFit/>
          </a:bodyPr>
          <a:lstStyle/>
          <a:p>
            <a:r>
              <a:rPr lang="en-US" sz="1300" b="1" dirty="0">
                <a:solidFill>
                  <a:schemeClr val="bg1"/>
                </a:solidFill>
              </a:rPr>
              <a:t>Prizes awarded for winning ideas</a:t>
            </a:r>
          </a:p>
        </p:txBody>
      </p:sp>
      <p:sp>
        <p:nvSpPr>
          <p:cNvPr id="17" name="TextBox 16">
            <a:extLst>
              <a:ext uri="{FF2B5EF4-FFF2-40B4-BE49-F238E27FC236}">
                <a16:creationId xmlns:a16="http://schemas.microsoft.com/office/drawing/2014/main" id="{BA8C18A7-FA3B-4231-967E-0D2379A681FE}"/>
              </a:ext>
            </a:extLst>
          </p:cNvPr>
          <p:cNvSpPr txBox="1"/>
          <p:nvPr/>
        </p:nvSpPr>
        <p:spPr>
          <a:xfrm>
            <a:off x="8575353" y="5618096"/>
            <a:ext cx="1063690" cy="1092607"/>
          </a:xfrm>
          <a:prstGeom prst="rect">
            <a:avLst/>
          </a:prstGeom>
          <a:noFill/>
        </p:spPr>
        <p:txBody>
          <a:bodyPr wrap="square" rtlCol="0">
            <a:spAutoFit/>
          </a:bodyPr>
          <a:lstStyle/>
          <a:p>
            <a:r>
              <a:rPr lang="en-US" sz="1300" b="1" dirty="0">
                <a:solidFill>
                  <a:schemeClr val="bg1"/>
                </a:solidFill>
              </a:rPr>
              <a:t>NSF Leadership selects 2-4 winning entries</a:t>
            </a:r>
          </a:p>
        </p:txBody>
      </p:sp>
      <p:sp>
        <p:nvSpPr>
          <p:cNvPr id="18" name="TextBox 17">
            <a:extLst>
              <a:ext uri="{FF2B5EF4-FFF2-40B4-BE49-F238E27FC236}">
                <a16:creationId xmlns:a16="http://schemas.microsoft.com/office/drawing/2014/main" id="{D08F1B1F-9290-4C84-AD6E-3EFFC8A71697}"/>
              </a:ext>
            </a:extLst>
          </p:cNvPr>
          <p:cNvSpPr txBox="1"/>
          <p:nvPr/>
        </p:nvSpPr>
        <p:spPr>
          <a:xfrm>
            <a:off x="7364074" y="5634903"/>
            <a:ext cx="1145779" cy="492443"/>
          </a:xfrm>
          <a:prstGeom prst="rect">
            <a:avLst/>
          </a:prstGeom>
          <a:noFill/>
        </p:spPr>
        <p:txBody>
          <a:bodyPr wrap="square" rtlCol="0">
            <a:spAutoFit/>
          </a:bodyPr>
          <a:lstStyle/>
          <a:p>
            <a:r>
              <a:rPr lang="en-US" sz="1300" b="1" dirty="0">
                <a:solidFill>
                  <a:schemeClr val="bg1"/>
                </a:solidFill>
              </a:rPr>
              <a:t>NSF staff adds analysis</a:t>
            </a:r>
          </a:p>
        </p:txBody>
      </p:sp>
      <p:sp>
        <p:nvSpPr>
          <p:cNvPr id="19" name="TextBox 18">
            <a:extLst>
              <a:ext uri="{FF2B5EF4-FFF2-40B4-BE49-F238E27FC236}">
                <a16:creationId xmlns:a16="http://schemas.microsoft.com/office/drawing/2014/main" id="{1361B097-A5DB-4855-A62D-DC0BB8B1D7E2}"/>
              </a:ext>
            </a:extLst>
          </p:cNvPr>
          <p:cNvSpPr txBox="1"/>
          <p:nvPr/>
        </p:nvSpPr>
        <p:spPr>
          <a:xfrm>
            <a:off x="4507558" y="4791707"/>
            <a:ext cx="7597878" cy="369332"/>
          </a:xfrm>
          <a:prstGeom prst="rect">
            <a:avLst/>
          </a:prstGeom>
          <a:noFill/>
        </p:spPr>
        <p:txBody>
          <a:bodyPr wrap="square" rtlCol="0">
            <a:spAutoFit/>
          </a:bodyPr>
          <a:lstStyle/>
          <a:p>
            <a:pPr lvl="0" algn="ctr"/>
            <a:r>
              <a:rPr lang="en-US" b="1" dirty="0">
                <a:solidFill>
                  <a:schemeClr val="bg1"/>
                </a:solidFill>
              </a:rPr>
              <a:t>Identifying new directions for research.  </a:t>
            </a:r>
          </a:p>
        </p:txBody>
      </p:sp>
      <p:sp>
        <p:nvSpPr>
          <p:cNvPr id="20" name="TextBox 19">
            <a:extLst>
              <a:ext uri="{FF2B5EF4-FFF2-40B4-BE49-F238E27FC236}">
                <a16:creationId xmlns:a16="http://schemas.microsoft.com/office/drawing/2014/main" id="{1C89E800-C620-B047-9B0C-09A035D66CAF}"/>
              </a:ext>
            </a:extLst>
          </p:cNvPr>
          <p:cNvSpPr txBox="1"/>
          <p:nvPr/>
        </p:nvSpPr>
        <p:spPr>
          <a:xfrm>
            <a:off x="91440" y="2791968"/>
            <a:ext cx="4009505" cy="2446824"/>
          </a:xfrm>
          <a:prstGeom prst="rect">
            <a:avLst/>
          </a:prstGeom>
          <a:solidFill>
            <a:schemeClr val="accent4">
              <a:lumMod val="40000"/>
              <a:lumOff val="60000"/>
            </a:schemeClr>
          </a:solidFill>
        </p:spPr>
        <p:txBody>
          <a:bodyPr wrap="square" rtlCol="0">
            <a:spAutoFit/>
          </a:bodyPr>
          <a:lstStyle/>
          <a:p>
            <a:pPr marL="285750" indent="-285750">
              <a:spcAft>
                <a:spcPts val="600"/>
              </a:spcAft>
              <a:buFont typeface="Arial" charset="0"/>
              <a:buChar char="•"/>
            </a:pPr>
            <a:r>
              <a:rPr lang="en-US" sz="1600" b="1" dirty="0">
                <a:latin typeface="Arial" charset="0"/>
                <a:ea typeface="Arial" charset="0"/>
                <a:cs typeface="Arial" charset="0"/>
              </a:rPr>
              <a:t>Entrants suggest ”grand challenge” questions for future research</a:t>
            </a:r>
          </a:p>
          <a:p>
            <a:pPr marL="285750" indent="-285750">
              <a:spcAft>
                <a:spcPts val="600"/>
              </a:spcAft>
              <a:buFont typeface="Arial" charset="0"/>
              <a:buChar char="•"/>
            </a:pPr>
            <a:r>
              <a:rPr lang="en-US" sz="1600" b="1" dirty="0">
                <a:latin typeface="Arial" charset="0"/>
                <a:ea typeface="Arial" charset="0"/>
                <a:cs typeface="Arial" charset="0"/>
              </a:rPr>
              <a:t>Video pitches &amp; public comments</a:t>
            </a:r>
          </a:p>
          <a:p>
            <a:pPr marL="285750" indent="-285750">
              <a:spcAft>
                <a:spcPts val="600"/>
              </a:spcAft>
              <a:buFont typeface="Arial" charset="0"/>
              <a:buChar char="•"/>
            </a:pPr>
            <a:r>
              <a:rPr lang="en-US" sz="1600" b="1" dirty="0">
                <a:latin typeface="Arial" charset="0"/>
                <a:ea typeface="Arial" charset="0"/>
                <a:cs typeface="Arial" charset="0"/>
              </a:rPr>
              <a:t>A blue-ribbon panel advises NSF</a:t>
            </a:r>
          </a:p>
          <a:p>
            <a:pPr marL="285750" lvl="0" indent="-285750">
              <a:spcAft>
                <a:spcPts val="600"/>
              </a:spcAft>
              <a:buFont typeface="Arial" charset="0"/>
              <a:buChar char="•"/>
            </a:pPr>
            <a:r>
              <a:rPr lang="en-US" sz="1600" b="1" dirty="0">
                <a:latin typeface="Arial" charset="0"/>
                <a:ea typeface="Arial" charset="0"/>
                <a:cs typeface="Arial" charset="0"/>
              </a:rPr>
              <a:t>Best ideas receive public recognition, cash prizes</a:t>
            </a:r>
          </a:p>
          <a:p>
            <a:pPr marL="285750" lvl="0" indent="-285750">
              <a:spcAft>
                <a:spcPts val="600"/>
              </a:spcAft>
              <a:buFont typeface="Arial" charset="0"/>
              <a:buChar char="•"/>
            </a:pPr>
            <a:r>
              <a:rPr lang="en-US" sz="1600" b="1" dirty="0">
                <a:latin typeface="Arial" charset="0"/>
                <a:ea typeface="Arial" charset="0"/>
                <a:cs typeface="Arial" charset="0"/>
              </a:rPr>
              <a:t>Launches around August 31, 2018</a:t>
            </a:r>
          </a:p>
          <a:p>
            <a:pPr marL="285750" lvl="0" indent="-285750">
              <a:spcAft>
                <a:spcPts val="600"/>
              </a:spcAft>
              <a:buFont typeface="Arial" charset="0"/>
              <a:buChar char="•"/>
            </a:pPr>
            <a:r>
              <a:rPr lang="en-US" sz="1600" b="1" dirty="0">
                <a:latin typeface="Arial" charset="0"/>
                <a:ea typeface="Arial" charset="0"/>
                <a:cs typeface="Arial" charset="0"/>
                <a:hlinkClick r:id="rId4"/>
              </a:rPr>
              <a:t>http://bit.ly/NSF_IDEA_MACHINE</a:t>
            </a:r>
            <a:r>
              <a:rPr lang="en-US" sz="1600" b="1" dirty="0">
                <a:latin typeface="Arial" charset="0"/>
                <a:ea typeface="Arial" charset="0"/>
                <a:cs typeface="Arial" charset="0"/>
              </a:rPr>
              <a:t> </a:t>
            </a:r>
          </a:p>
        </p:txBody>
      </p:sp>
    </p:spTree>
    <p:extLst>
      <p:ext uri="{BB962C8B-B14F-4D97-AF65-F5344CB8AC3E}">
        <p14:creationId xmlns:p14="http://schemas.microsoft.com/office/powerpoint/2010/main" val="85865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9D948-42E2-6B4D-B192-E132285AE0C6}"/>
              </a:ext>
            </a:extLst>
          </p:cNvPr>
          <p:cNvSpPr txBox="1"/>
          <p:nvPr/>
        </p:nvSpPr>
        <p:spPr>
          <a:xfrm>
            <a:off x="1010653" y="345527"/>
            <a:ext cx="10611852" cy="830997"/>
          </a:xfrm>
          <a:prstGeom prst="rect">
            <a:avLst/>
          </a:prstGeom>
          <a:noFill/>
        </p:spPr>
        <p:txBody>
          <a:bodyPr wrap="square" rtlCol="0">
            <a:spAutoFit/>
          </a:bodyPr>
          <a:lstStyle/>
          <a:p>
            <a:r>
              <a:rPr lang="en-US" sz="2400" dirty="0"/>
              <a:t>“If you want to have good ideas, you must have many ideas; … and what you have to learn is which ones to throw away.” – Linus Pauling </a:t>
            </a:r>
          </a:p>
        </p:txBody>
      </p:sp>
      <p:graphicFrame>
        <p:nvGraphicFramePr>
          <p:cNvPr id="5" name="Table 4">
            <a:extLst>
              <a:ext uri="{FF2B5EF4-FFF2-40B4-BE49-F238E27FC236}">
                <a16:creationId xmlns:a16="http://schemas.microsoft.com/office/drawing/2014/main" id="{B0A7FE77-6A33-704F-9719-DFC262881B83}"/>
              </a:ext>
            </a:extLst>
          </p:cNvPr>
          <p:cNvGraphicFramePr>
            <a:graphicFrameLocks noGrp="1"/>
          </p:cNvGraphicFramePr>
          <p:nvPr>
            <p:extLst>
              <p:ext uri="{D42A27DB-BD31-4B8C-83A1-F6EECF244321}">
                <p14:modId xmlns:p14="http://schemas.microsoft.com/office/powerpoint/2010/main" val="1790830079"/>
              </p:ext>
            </p:extLst>
          </p:nvPr>
        </p:nvGraphicFramePr>
        <p:xfrm>
          <a:off x="1445847" y="1430850"/>
          <a:ext cx="8870462" cy="4733150"/>
        </p:xfrm>
        <a:graphic>
          <a:graphicData uri="http://schemas.openxmlformats.org/drawingml/2006/table">
            <a:tbl>
              <a:tblPr firstRow="1" bandRow="1">
                <a:tableStyleId>{C083E6E3-FA7D-4D7B-A595-EF9225AFEA82}</a:tableStyleId>
              </a:tblPr>
              <a:tblGrid>
                <a:gridCol w="4435231">
                  <a:extLst>
                    <a:ext uri="{9D8B030D-6E8A-4147-A177-3AD203B41FA5}">
                      <a16:colId xmlns:a16="http://schemas.microsoft.com/office/drawing/2014/main" val="814862796"/>
                    </a:ext>
                  </a:extLst>
                </a:gridCol>
                <a:gridCol w="4435231">
                  <a:extLst>
                    <a:ext uri="{9D8B030D-6E8A-4147-A177-3AD203B41FA5}">
                      <a16:colId xmlns:a16="http://schemas.microsoft.com/office/drawing/2014/main" val="3851152064"/>
                    </a:ext>
                  </a:extLst>
                </a:gridCol>
              </a:tblGrid>
              <a:tr h="679310">
                <a:tc>
                  <a:txBody>
                    <a:bodyPr/>
                    <a:lstStyle/>
                    <a:p>
                      <a:pPr algn="ctr"/>
                      <a:r>
                        <a:rPr lang="en-US" sz="2000" dirty="0">
                          <a:solidFill>
                            <a:schemeClr val="bg1"/>
                          </a:solidFill>
                        </a:rPr>
                        <a:t>What makes a good Big Idea?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bg1"/>
                          </a:solidFill>
                        </a:rPr>
                        <a:t>How will we recognize 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787621"/>
                  </a:ext>
                </a:extLst>
              </a:tr>
              <a:tr h="1670224">
                <a:tc>
                  <a:txBody>
                    <a:bodyPr/>
                    <a:lstStyle/>
                    <a:p>
                      <a:pPr marL="285750" indent="-285750">
                        <a:buFont typeface="Arial" panose="020B0604020202020204" pitchFamily="34" charset="0"/>
                        <a:buChar char="•"/>
                      </a:pPr>
                      <a:r>
                        <a:rPr lang="en-US" sz="2000" dirty="0"/>
                        <a:t>Has a worthwhile objective(s)</a:t>
                      </a:r>
                    </a:p>
                    <a:p>
                      <a:pPr marL="285750" indent="-285750">
                        <a:buFont typeface="Arial" panose="020B0604020202020204" pitchFamily="34" charset="0"/>
                        <a:buChar char="•"/>
                      </a:pPr>
                      <a:r>
                        <a:rPr lang="en-US" sz="2000" dirty="0"/>
                        <a:t>Ambitious &amp; challenging; may require a paradigm shift in our thinking</a:t>
                      </a:r>
                    </a:p>
                    <a:p>
                      <a:pPr marL="285750" indent="-285750">
                        <a:buFont typeface="Arial" panose="020B0604020202020204" pitchFamily="34" charset="0"/>
                        <a:buChar char="•"/>
                      </a:pPr>
                      <a:r>
                        <a:rPr lang="en-US" sz="2000" dirty="0"/>
                        <a:t>Progress would have significant impact</a:t>
                      </a:r>
                    </a:p>
                    <a:p>
                      <a:pPr marL="285750" indent="-285750">
                        <a:buFont typeface="Arial" panose="020B0604020202020204" pitchFamily="34" charset="0"/>
                        <a:buChar char="•"/>
                      </a:pPr>
                      <a:r>
                        <a:rPr lang="en-US" sz="2000" dirty="0"/>
                        <a:t>Requires the talents of the research community</a:t>
                      </a:r>
                    </a:p>
                    <a:p>
                      <a:pPr marL="285750" indent="-285750">
                        <a:buFont typeface="Arial" panose="020B0604020202020204" pitchFamily="34" charset="0"/>
                        <a:buChar char="•"/>
                      </a:pPr>
                      <a:r>
                        <a:rPr lang="en-US" sz="2000" dirty="0"/>
                        <a:t>Will attract creative contributions from many researchers</a:t>
                      </a:r>
                    </a:p>
                    <a:p>
                      <a:pPr marL="285750" indent="-285750">
                        <a:buFont typeface="Arial" panose="020B0604020202020204" pitchFamily="34" charset="0"/>
                        <a:buChar char="•"/>
                      </a:pPr>
                      <a:r>
                        <a:rPr lang="en-US" sz="2000" dirty="0"/>
                        <a:t>Will benefit many stakeholders, both inside and outside of the research community</a:t>
                      </a:r>
                    </a:p>
                    <a:p>
                      <a:pPr marL="285750" indent="-285750">
                        <a:buFont typeface="Arial" panose="020B0604020202020204"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tc>
                  <a:txBody>
                    <a:bodyPr/>
                    <a:lstStyle/>
                    <a:p>
                      <a:pPr marL="0" indent="0">
                        <a:buFont typeface="Arial" panose="020B0604020202020204" pitchFamily="34" charset="0"/>
                        <a:buNone/>
                      </a:pPr>
                      <a:r>
                        <a:rPr lang="en-US" sz="2000" dirty="0"/>
                        <a:t>2000 &gt;&gt; 30</a:t>
                      </a:r>
                    </a:p>
                    <a:p>
                      <a:pPr marL="285750" indent="-285750">
                        <a:buFont typeface="Arial" panose="020B0604020202020204" pitchFamily="34" charset="0"/>
                        <a:buChar char="•"/>
                      </a:pPr>
                      <a:r>
                        <a:rPr lang="en-US" sz="2000" dirty="0"/>
                        <a:t>Does the same theme emerge in multiple entries?</a:t>
                      </a:r>
                    </a:p>
                    <a:p>
                      <a:pPr marL="285750" indent="-285750">
                        <a:buFont typeface="Arial" panose="020B0604020202020204" pitchFamily="34" charset="0"/>
                        <a:buChar char="•"/>
                      </a:pPr>
                      <a:r>
                        <a:rPr lang="en-US" sz="2000" dirty="0"/>
                        <a:t>Is NSF staff exceptionally enthused?</a:t>
                      </a:r>
                    </a:p>
                    <a:p>
                      <a:pPr marL="285750" indent="-285750">
                        <a:buFont typeface="Arial" panose="020B0604020202020204" pitchFamily="34" charset="0"/>
                        <a:buChar char="•"/>
                      </a:pPr>
                      <a:r>
                        <a:rPr lang="en-US" sz="2000" dirty="0"/>
                        <a:t>Has this idea already generated excitement among researchers and the public?</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30 &gt;&gt; 4</a:t>
                      </a:r>
                    </a:p>
                    <a:p>
                      <a:pPr marL="285750" indent="-285750">
                        <a:buFont typeface="Arial" panose="020B0604020202020204" pitchFamily="34" charset="0"/>
                        <a:buChar char="•"/>
                      </a:pPr>
                      <a:r>
                        <a:rPr lang="en-US" sz="2000" dirty="0"/>
                        <a:t>Did it resonate in the public comments?</a:t>
                      </a:r>
                    </a:p>
                    <a:p>
                      <a:pPr marL="285750" indent="-285750">
                        <a:buFont typeface="Arial" panose="020B0604020202020204" pitchFamily="34" charset="0"/>
                        <a:buChar char="•"/>
                      </a:pPr>
                      <a:r>
                        <a:rPr lang="en-US" sz="2000" dirty="0"/>
                        <a:t>Is the Blue-Ribbon panel excited?</a:t>
                      </a:r>
                    </a:p>
                    <a:p>
                      <a:pPr marL="285750" indent="-285750">
                        <a:buFont typeface="Arial" panose="020B0604020202020204" pitchFamily="34" charset="0"/>
                        <a:buChar char="•"/>
                      </a:pPr>
                      <a:r>
                        <a:rPr lang="en-US" sz="2000" dirty="0"/>
                        <a:t>Does it make sense for NSF?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val="1606671601"/>
                  </a:ext>
                </a:extLst>
              </a:tr>
            </a:tbl>
          </a:graphicData>
        </a:graphic>
      </p:graphicFrame>
    </p:spTree>
    <p:extLst>
      <p:ext uri="{BB962C8B-B14F-4D97-AF65-F5344CB8AC3E}">
        <p14:creationId xmlns:p14="http://schemas.microsoft.com/office/powerpoint/2010/main" val="414618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7039-81D0-4797-857E-FC93ED35B338}"/>
              </a:ext>
            </a:extLst>
          </p:cNvPr>
          <p:cNvSpPr>
            <a:spLocks noGrp="1"/>
          </p:cNvSpPr>
          <p:nvPr>
            <p:ph type="title"/>
          </p:nvPr>
        </p:nvSpPr>
        <p:spPr>
          <a:xfrm>
            <a:off x="1563329" y="272970"/>
            <a:ext cx="9005756" cy="444771"/>
          </a:xfrm>
        </p:spPr>
        <p:txBody>
          <a:bodyPr>
            <a:normAutofit fontScale="90000"/>
          </a:bodyPr>
          <a:lstStyle/>
          <a:p>
            <a:pPr algn="ctr"/>
            <a:r>
              <a:rPr lang="en-US" dirty="0"/>
              <a:t>Idea Machine Challenge Timeline</a:t>
            </a:r>
          </a:p>
        </p:txBody>
      </p:sp>
      <p:sp>
        <p:nvSpPr>
          <p:cNvPr id="5" name="Rectangle 4">
            <a:extLst>
              <a:ext uri="{FF2B5EF4-FFF2-40B4-BE49-F238E27FC236}">
                <a16:creationId xmlns:a16="http://schemas.microsoft.com/office/drawing/2014/main" id="{96162E30-0D59-47DB-AE08-2EB06D642694}"/>
              </a:ext>
            </a:extLst>
          </p:cNvPr>
          <p:cNvSpPr/>
          <p:nvPr/>
        </p:nvSpPr>
        <p:spPr>
          <a:xfrm>
            <a:off x="590550" y="1086646"/>
            <a:ext cx="1866900" cy="45379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Online Entries</a:t>
            </a:r>
          </a:p>
        </p:txBody>
      </p:sp>
      <p:sp>
        <p:nvSpPr>
          <p:cNvPr id="7" name="Rectangle 6">
            <a:extLst>
              <a:ext uri="{FF2B5EF4-FFF2-40B4-BE49-F238E27FC236}">
                <a16:creationId xmlns:a16="http://schemas.microsoft.com/office/drawing/2014/main" id="{E6292FF4-1BEE-4FD2-AA25-5ABA862719D4}"/>
              </a:ext>
            </a:extLst>
          </p:cNvPr>
          <p:cNvSpPr/>
          <p:nvPr/>
        </p:nvSpPr>
        <p:spPr>
          <a:xfrm>
            <a:off x="2457450" y="1540440"/>
            <a:ext cx="2266950" cy="8725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NSF Staff Judging</a:t>
            </a:r>
          </a:p>
        </p:txBody>
      </p:sp>
      <p:sp>
        <p:nvSpPr>
          <p:cNvPr id="8" name="Rectangle 7">
            <a:extLst>
              <a:ext uri="{FF2B5EF4-FFF2-40B4-BE49-F238E27FC236}">
                <a16:creationId xmlns:a16="http://schemas.microsoft.com/office/drawing/2014/main" id="{F71E664B-7014-4046-9E67-E9B538ED84E9}"/>
              </a:ext>
            </a:extLst>
          </p:cNvPr>
          <p:cNvSpPr/>
          <p:nvPr/>
        </p:nvSpPr>
        <p:spPr>
          <a:xfrm>
            <a:off x="4724401" y="2413030"/>
            <a:ext cx="1940045"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Video pitches &amp;</a:t>
            </a:r>
          </a:p>
          <a:p>
            <a:pPr algn="ctr"/>
            <a:r>
              <a:rPr lang="en-US" dirty="0"/>
              <a:t>Public Comment</a:t>
            </a:r>
          </a:p>
        </p:txBody>
      </p:sp>
      <p:sp>
        <p:nvSpPr>
          <p:cNvPr id="9" name="Rectangle 8">
            <a:extLst>
              <a:ext uri="{FF2B5EF4-FFF2-40B4-BE49-F238E27FC236}">
                <a16:creationId xmlns:a16="http://schemas.microsoft.com/office/drawing/2014/main" id="{29D8FA6C-258D-4163-A447-12E88AAA4F90}"/>
              </a:ext>
            </a:extLst>
          </p:cNvPr>
          <p:cNvSpPr/>
          <p:nvPr/>
        </p:nvSpPr>
        <p:spPr>
          <a:xfrm>
            <a:off x="6664446" y="3324115"/>
            <a:ext cx="1711069" cy="5380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Blue-Ribbon Panel</a:t>
            </a:r>
          </a:p>
        </p:txBody>
      </p:sp>
      <p:cxnSp>
        <p:nvCxnSpPr>
          <p:cNvPr id="12" name="Straight Connector 11">
            <a:extLst>
              <a:ext uri="{FF2B5EF4-FFF2-40B4-BE49-F238E27FC236}">
                <a16:creationId xmlns:a16="http://schemas.microsoft.com/office/drawing/2014/main" id="{131FE8AF-C358-4650-8070-26DB3689A3A9}"/>
              </a:ext>
            </a:extLst>
          </p:cNvPr>
          <p:cNvCxnSpPr>
            <a:cxnSpLocks/>
          </p:cNvCxnSpPr>
          <p:nvPr/>
        </p:nvCxnSpPr>
        <p:spPr>
          <a:xfrm>
            <a:off x="581025" y="4878913"/>
            <a:ext cx="110299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2560A8-D648-4CF1-A0B9-9D95948BDB32}"/>
              </a:ext>
            </a:extLst>
          </p:cNvPr>
          <p:cNvSpPr txBox="1"/>
          <p:nvPr/>
        </p:nvSpPr>
        <p:spPr>
          <a:xfrm>
            <a:off x="613641" y="5048090"/>
            <a:ext cx="949688" cy="646331"/>
          </a:xfrm>
          <a:prstGeom prst="rect">
            <a:avLst/>
          </a:prstGeom>
          <a:noFill/>
        </p:spPr>
        <p:txBody>
          <a:bodyPr wrap="square" rtlCol="0">
            <a:spAutoFit/>
          </a:bodyPr>
          <a:lstStyle/>
          <a:p>
            <a:pPr algn="ctr"/>
            <a:r>
              <a:rPr lang="en-US" dirty="0"/>
              <a:t>Sep</a:t>
            </a:r>
          </a:p>
          <a:p>
            <a:pPr algn="ctr"/>
            <a:r>
              <a:rPr lang="en-US" dirty="0"/>
              <a:t>2018</a:t>
            </a:r>
          </a:p>
        </p:txBody>
      </p:sp>
      <p:sp>
        <p:nvSpPr>
          <p:cNvPr id="17" name="TextBox 16">
            <a:extLst>
              <a:ext uri="{FF2B5EF4-FFF2-40B4-BE49-F238E27FC236}">
                <a16:creationId xmlns:a16="http://schemas.microsoft.com/office/drawing/2014/main" id="{F35C8FCF-E90E-4C45-8ED6-5B68D292FDCB}"/>
              </a:ext>
            </a:extLst>
          </p:cNvPr>
          <p:cNvSpPr txBox="1"/>
          <p:nvPr/>
        </p:nvSpPr>
        <p:spPr>
          <a:xfrm>
            <a:off x="2457450" y="5067546"/>
            <a:ext cx="888865" cy="369332"/>
          </a:xfrm>
          <a:prstGeom prst="rect">
            <a:avLst/>
          </a:prstGeom>
          <a:noFill/>
        </p:spPr>
        <p:txBody>
          <a:bodyPr wrap="square" rtlCol="0">
            <a:spAutoFit/>
          </a:bodyPr>
          <a:lstStyle/>
          <a:p>
            <a:pPr algn="ctr"/>
            <a:r>
              <a:rPr lang="en-US" dirty="0"/>
              <a:t>Nov</a:t>
            </a:r>
          </a:p>
        </p:txBody>
      </p:sp>
      <p:sp>
        <p:nvSpPr>
          <p:cNvPr id="18" name="TextBox 17">
            <a:extLst>
              <a:ext uri="{FF2B5EF4-FFF2-40B4-BE49-F238E27FC236}">
                <a16:creationId xmlns:a16="http://schemas.microsoft.com/office/drawing/2014/main" id="{BFA94A34-7D8D-4E9F-B20D-F6CB1CBBD871}"/>
              </a:ext>
            </a:extLst>
          </p:cNvPr>
          <p:cNvSpPr txBox="1"/>
          <p:nvPr/>
        </p:nvSpPr>
        <p:spPr>
          <a:xfrm>
            <a:off x="4229090" y="5077830"/>
            <a:ext cx="949688" cy="646331"/>
          </a:xfrm>
          <a:prstGeom prst="rect">
            <a:avLst/>
          </a:prstGeom>
          <a:noFill/>
        </p:spPr>
        <p:txBody>
          <a:bodyPr wrap="square" rtlCol="0">
            <a:spAutoFit/>
          </a:bodyPr>
          <a:lstStyle/>
          <a:p>
            <a:pPr algn="ctr"/>
            <a:r>
              <a:rPr lang="en-US" dirty="0"/>
              <a:t>Jan</a:t>
            </a:r>
          </a:p>
          <a:p>
            <a:pPr algn="ctr"/>
            <a:r>
              <a:rPr lang="en-US" dirty="0"/>
              <a:t>2019</a:t>
            </a:r>
          </a:p>
        </p:txBody>
      </p:sp>
      <p:sp>
        <p:nvSpPr>
          <p:cNvPr id="19" name="TextBox 18">
            <a:extLst>
              <a:ext uri="{FF2B5EF4-FFF2-40B4-BE49-F238E27FC236}">
                <a16:creationId xmlns:a16="http://schemas.microsoft.com/office/drawing/2014/main" id="{4C18EA1F-C339-42F7-9FEE-244647C60F6A}"/>
              </a:ext>
            </a:extLst>
          </p:cNvPr>
          <p:cNvSpPr txBox="1"/>
          <p:nvPr/>
        </p:nvSpPr>
        <p:spPr>
          <a:xfrm>
            <a:off x="6090737" y="5097452"/>
            <a:ext cx="881975" cy="369332"/>
          </a:xfrm>
          <a:prstGeom prst="rect">
            <a:avLst/>
          </a:prstGeom>
          <a:noFill/>
        </p:spPr>
        <p:txBody>
          <a:bodyPr wrap="square" rtlCol="0">
            <a:spAutoFit/>
          </a:bodyPr>
          <a:lstStyle/>
          <a:p>
            <a:pPr algn="ctr"/>
            <a:r>
              <a:rPr lang="en-US" dirty="0"/>
              <a:t>Mar</a:t>
            </a:r>
          </a:p>
        </p:txBody>
      </p:sp>
      <p:sp>
        <p:nvSpPr>
          <p:cNvPr id="20" name="TextBox 19">
            <a:extLst>
              <a:ext uri="{FF2B5EF4-FFF2-40B4-BE49-F238E27FC236}">
                <a16:creationId xmlns:a16="http://schemas.microsoft.com/office/drawing/2014/main" id="{5E2687C0-035B-4943-8D5A-1D434EDEDB3A}"/>
              </a:ext>
            </a:extLst>
          </p:cNvPr>
          <p:cNvSpPr txBox="1"/>
          <p:nvPr/>
        </p:nvSpPr>
        <p:spPr>
          <a:xfrm>
            <a:off x="7933311" y="5097452"/>
            <a:ext cx="881975" cy="369332"/>
          </a:xfrm>
          <a:prstGeom prst="rect">
            <a:avLst/>
          </a:prstGeom>
          <a:noFill/>
        </p:spPr>
        <p:txBody>
          <a:bodyPr wrap="square" rtlCol="0">
            <a:spAutoFit/>
          </a:bodyPr>
          <a:lstStyle/>
          <a:p>
            <a:pPr algn="ctr"/>
            <a:r>
              <a:rPr lang="en-US" dirty="0"/>
              <a:t>May</a:t>
            </a:r>
          </a:p>
        </p:txBody>
      </p:sp>
      <p:sp>
        <p:nvSpPr>
          <p:cNvPr id="21" name="TextBox 20">
            <a:extLst>
              <a:ext uri="{FF2B5EF4-FFF2-40B4-BE49-F238E27FC236}">
                <a16:creationId xmlns:a16="http://schemas.microsoft.com/office/drawing/2014/main" id="{7F04A3B3-4F0B-4BAE-8F3C-E86F1CC0D5D8}"/>
              </a:ext>
            </a:extLst>
          </p:cNvPr>
          <p:cNvSpPr txBox="1"/>
          <p:nvPr/>
        </p:nvSpPr>
        <p:spPr>
          <a:xfrm>
            <a:off x="9754436" y="5107019"/>
            <a:ext cx="881975" cy="369332"/>
          </a:xfrm>
          <a:prstGeom prst="rect">
            <a:avLst/>
          </a:prstGeom>
          <a:noFill/>
        </p:spPr>
        <p:txBody>
          <a:bodyPr wrap="square" rtlCol="0">
            <a:spAutoFit/>
          </a:bodyPr>
          <a:lstStyle/>
          <a:p>
            <a:pPr algn="ctr"/>
            <a:r>
              <a:rPr lang="en-US" dirty="0"/>
              <a:t>July</a:t>
            </a:r>
          </a:p>
        </p:txBody>
      </p:sp>
      <p:cxnSp>
        <p:nvCxnSpPr>
          <p:cNvPr id="23" name="Straight Connector 22">
            <a:extLst>
              <a:ext uri="{FF2B5EF4-FFF2-40B4-BE49-F238E27FC236}">
                <a16:creationId xmlns:a16="http://schemas.microsoft.com/office/drawing/2014/main" id="{F146F907-6556-43A4-AE8F-8B80A9C7BC21}"/>
              </a:ext>
            </a:extLst>
          </p:cNvPr>
          <p:cNvCxnSpPr>
            <a:cxnSpLocks/>
          </p:cNvCxnSpPr>
          <p:nvPr/>
        </p:nvCxnSpPr>
        <p:spPr>
          <a:xfrm>
            <a:off x="1531321" y="4754725"/>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31BBFD-953E-479D-A7BD-68685509A569}"/>
              </a:ext>
            </a:extLst>
          </p:cNvPr>
          <p:cNvCxnSpPr>
            <a:cxnSpLocks/>
          </p:cNvCxnSpPr>
          <p:nvPr/>
        </p:nvCxnSpPr>
        <p:spPr>
          <a:xfrm>
            <a:off x="2445721" y="4772475"/>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ED5433-9062-449B-8319-F96138674581}"/>
              </a:ext>
            </a:extLst>
          </p:cNvPr>
          <p:cNvCxnSpPr>
            <a:cxnSpLocks/>
          </p:cNvCxnSpPr>
          <p:nvPr/>
        </p:nvCxnSpPr>
        <p:spPr>
          <a:xfrm>
            <a:off x="3346315" y="4772475"/>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3C370F5-C8CE-4E7A-9497-FB333A8B5EF5}"/>
              </a:ext>
            </a:extLst>
          </p:cNvPr>
          <p:cNvCxnSpPr>
            <a:cxnSpLocks/>
          </p:cNvCxnSpPr>
          <p:nvPr/>
        </p:nvCxnSpPr>
        <p:spPr>
          <a:xfrm>
            <a:off x="4272080" y="4769723"/>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348088-3AFB-4731-B946-A00766B9CD94}"/>
              </a:ext>
            </a:extLst>
          </p:cNvPr>
          <p:cNvCxnSpPr>
            <a:cxnSpLocks/>
          </p:cNvCxnSpPr>
          <p:nvPr/>
        </p:nvCxnSpPr>
        <p:spPr>
          <a:xfrm>
            <a:off x="6982440" y="4764452"/>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BBA171-C8A7-4D2C-AAD7-223D74A1E70B}"/>
              </a:ext>
            </a:extLst>
          </p:cNvPr>
          <p:cNvCxnSpPr>
            <a:cxnSpLocks/>
          </p:cNvCxnSpPr>
          <p:nvPr/>
        </p:nvCxnSpPr>
        <p:spPr>
          <a:xfrm>
            <a:off x="7933311" y="4779450"/>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03CD59-C784-4D10-9F5A-765B4D15466C}"/>
              </a:ext>
            </a:extLst>
          </p:cNvPr>
          <p:cNvCxnSpPr>
            <a:cxnSpLocks/>
          </p:cNvCxnSpPr>
          <p:nvPr/>
        </p:nvCxnSpPr>
        <p:spPr>
          <a:xfrm>
            <a:off x="6100465" y="4772475"/>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B7C5F9-85A5-42AC-B8BB-62FFD76A4D44}"/>
              </a:ext>
            </a:extLst>
          </p:cNvPr>
          <p:cNvCxnSpPr>
            <a:cxnSpLocks/>
          </p:cNvCxnSpPr>
          <p:nvPr/>
        </p:nvCxnSpPr>
        <p:spPr>
          <a:xfrm>
            <a:off x="5189341" y="4779451"/>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3C9F96-4A5D-4A18-B777-C303F0054312}"/>
              </a:ext>
            </a:extLst>
          </p:cNvPr>
          <p:cNvCxnSpPr>
            <a:cxnSpLocks/>
          </p:cNvCxnSpPr>
          <p:nvPr/>
        </p:nvCxnSpPr>
        <p:spPr>
          <a:xfrm>
            <a:off x="10672079" y="4769722"/>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143F9B-472B-41F8-A6C0-A278F64CC7DC}"/>
              </a:ext>
            </a:extLst>
          </p:cNvPr>
          <p:cNvCxnSpPr>
            <a:cxnSpLocks/>
          </p:cNvCxnSpPr>
          <p:nvPr/>
        </p:nvCxnSpPr>
        <p:spPr>
          <a:xfrm>
            <a:off x="9754436" y="4764452"/>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7CB95E-0A2E-48A0-B047-1528F29E67C0}"/>
              </a:ext>
            </a:extLst>
          </p:cNvPr>
          <p:cNvCxnSpPr>
            <a:cxnSpLocks/>
          </p:cNvCxnSpPr>
          <p:nvPr/>
        </p:nvCxnSpPr>
        <p:spPr>
          <a:xfrm>
            <a:off x="8838819" y="4764452"/>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0737D5-40A9-44C4-B0F6-6E350B5220FC}"/>
              </a:ext>
            </a:extLst>
          </p:cNvPr>
          <p:cNvCxnSpPr>
            <a:cxnSpLocks/>
          </p:cNvCxnSpPr>
          <p:nvPr/>
        </p:nvCxnSpPr>
        <p:spPr>
          <a:xfrm>
            <a:off x="613641" y="4754724"/>
            <a:ext cx="0" cy="278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0579921-CC09-48AA-B5AD-B679C24675BB}"/>
              </a:ext>
            </a:extLst>
          </p:cNvPr>
          <p:cNvSpPr/>
          <p:nvPr/>
        </p:nvSpPr>
        <p:spPr>
          <a:xfrm>
            <a:off x="8374298" y="3895325"/>
            <a:ext cx="1240349" cy="7949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Winning Ideas Selected</a:t>
            </a:r>
          </a:p>
        </p:txBody>
      </p:sp>
      <p:sp>
        <p:nvSpPr>
          <p:cNvPr id="42" name="Arrow: Right 41">
            <a:extLst>
              <a:ext uri="{FF2B5EF4-FFF2-40B4-BE49-F238E27FC236}">
                <a16:creationId xmlns:a16="http://schemas.microsoft.com/office/drawing/2014/main" id="{B8570666-14AD-49F8-895C-5BB6FE935A18}"/>
              </a:ext>
            </a:extLst>
          </p:cNvPr>
          <p:cNvSpPr/>
          <p:nvPr/>
        </p:nvSpPr>
        <p:spPr>
          <a:xfrm>
            <a:off x="9723199" y="3672866"/>
            <a:ext cx="2468801" cy="12613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Funding Opportunities Identified</a:t>
            </a:r>
          </a:p>
        </p:txBody>
      </p:sp>
      <p:sp>
        <p:nvSpPr>
          <p:cNvPr id="61" name="Rectangle 60">
            <a:extLst>
              <a:ext uri="{FF2B5EF4-FFF2-40B4-BE49-F238E27FC236}">
                <a16:creationId xmlns:a16="http://schemas.microsoft.com/office/drawing/2014/main" id="{403C3EFB-32CA-4245-8EEB-C17B63C177AB}"/>
              </a:ext>
            </a:extLst>
          </p:cNvPr>
          <p:cNvSpPr/>
          <p:nvPr/>
        </p:nvSpPr>
        <p:spPr>
          <a:xfrm>
            <a:off x="10262455" y="3122752"/>
            <a:ext cx="1866900" cy="4537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Prizes Awarded</a:t>
            </a:r>
          </a:p>
        </p:txBody>
      </p:sp>
      <p:sp>
        <p:nvSpPr>
          <p:cNvPr id="37" name="Rectangle 36">
            <a:extLst>
              <a:ext uri="{FF2B5EF4-FFF2-40B4-BE49-F238E27FC236}">
                <a16:creationId xmlns:a16="http://schemas.microsoft.com/office/drawing/2014/main" id="{147683A3-942D-8947-BB37-439E9AE212F1}"/>
              </a:ext>
            </a:extLst>
          </p:cNvPr>
          <p:cNvSpPr/>
          <p:nvPr/>
        </p:nvSpPr>
        <p:spPr>
          <a:xfrm>
            <a:off x="6914468" y="3927410"/>
            <a:ext cx="1240349" cy="794956"/>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Interviews</a:t>
            </a:r>
          </a:p>
        </p:txBody>
      </p:sp>
      <p:sp>
        <p:nvSpPr>
          <p:cNvPr id="3" name="Rectangle 2">
            <a:extLst>
              <a:ext uri="{FF2B5EF4-FFF2-40B4-BE49-F238E27FC236}">
                <a16:creationId xmlns:a16="http://schemas.microsoft.com/office/drawing/2014/main" id="{176D5F9B-5504-4BC6-B1C0-2D01E8052682}"/>
              </a:ext>
            </a:extLst>
          </p:cNvPr>
          <p:cNvSpPr/>
          <p:nvPr/>
        </p:nvSpPr>
        <p:spPr>
          <a:xfrm>
            <a:off x="3468195" y="5939418"/>
            <a:ext cx="536531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b="1" u="sng" dirty="0">
                <a:solidFill>
                  <a:schemeClr val="tx1"/>
                </a:solidFill>
                <a:latin typeface="Calibri" panose="020F0502020204030204" pitchFamily="34" charset="0"/>
                <a:ea typeface="Calibri" panose="020F0502020204030204" pitchFamily="34" charset="0"/>
                <a:hlinkClick r:id="rId3"/>
              </a:rPr>
              <a:t>http://bit.ly/NSF_IDEA_MACHINE</a:t>
            </a:r>
            <a:endParaRPr lang="en-US" sz="2800" b="1" dirty="0">
              <a:solidFill>
                <a:schemeClr val="tx1"/>
              </a:solidFill>
            </a:endParaRPr>
          </a:p>
        </p:txBody>
      </p:sp>
    </p:spTree>
    <p:extLst>
      <p:ext uri="{BB962C8B-B14F-4D97-AF65-F5344CB8AC3E}">
        <p14:creationId xmlns:p14="http://schemas.microsoft.com/office/powerpoint/2010/main" val="42324119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4212</TotalTime>
  <Words>1166</Words>
  <Application>Microsoft Office PowerPoint</Application>
  <PresentationFormat>Widescreen</PresentationFormat>
  <Paragraphs>114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1_Office Theme</vt:lpstr>
      <vt:lpstr>PowerPoint Presentation</vt:lpstr>
      <vt:lpstr>PowerPoint Presentation</vt:lpstr>
      <vt:lpstr>Idea Machine Challenge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2026 Update: Working Group Activities</dc:title>
  <dc:creator>Olster, Deborah</dc:creator>
  <cp:lastModifiedBy>Lawrence, Elizabeth</cp:lastModifiedBy>
  <cp:revision>172</cp:revision>
  <cp:lastPrinted>2018-07-05T15:26:03Z</cp:lastPrinted>
  <dcterms:created xsi:type="dcterms:W3CDTF">2018-04-16T18:21:15Z</dcterms:created>
  <dcterms:modified xsi:type="dcterms:W3CDTF">2018-09-04T14:46:37Z</dcterms:modified>
</cp:coreProperties>
</file>