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32918400" cy="51206400"/>
  <p:defaultTextStyle>
    <a:defPPr>
      <a:defRPr lang="en-US"/>
    </a:defPPr>
    <a:lvl1pPr algn="l" rtl="0" eaLnBrk="0" fontAlgn="base" hangingPunct="0">
      <a:spcBef>
        <a:spcPct val="0"/>
      </a:spcBef>
      <a:spcAft>
        <a:spcPct val="0"/>
      </a:spcAft>
      <a:defRPr sz="3200" kern="1200">
        <a:solidFill>
          <a:schemeClr val="tx1"/>
        </a:solidFill>
        <a:latin typeface="Helvetica" charset="0"/>
        <a:ea typeface="MS PGothic" charset="-128"/>
        <a:cs typeface="+mn-cs"/>
      </a:defRPr>
    </a:lvl1pPr>
    <a:lvl2pPr marL="457200" algn="l" rtl="0" eaLnBrk="0" fontAlgn="base" hangingPunct="0">
      <a:spcBef>
        <a:spcPct val="0"/>
      </a:spcBef>
      <a:spcAft>
        <a:spcPct val="0"/>
      </a:spcAft>
      <a:defRPr sz="3200" kern="1200">
        <a:solidFill>
          <a:schemeClr val="tx1"/>
        </a:solidFill>
        <a:latin typeface="Helvetica" charset="0"/>
        <a:ea typeface="MS PGothic" charset="-128"/>
        <a:cs typeface="+mn-cs"/>
      </a:defRPr>
    </a:lvl2pPr>
    <a:lvl3pPr marL="914400" algn="l" rtl="0" eaLnBrk="0" fontAlgn="base" hangingPunct="0">
      <a:spcBef>
        <a:spcPct val="0"/>
      </a:spcBef>
      <a:spcAft>
        <a:spcPct val="0"/>
      </a:spcAft>
      <a:defRPr sz="3200" kern="1200">
        <a:solidFill>
          <a:schemeClr val="tx1"/>
        </a:solidFill>
        <a:latin typeface="Helvetica" charset="0"/>
        <a:ea typeface="MS PGothic" charset="-128"/>
        <a:cs typeface="+mn-cs"/>
      </a:defRPr>
    </a:lvl3pPr>
    <a:lvl4pPr marL="1371600" algn="l" rtl="0" eaLnBrk="0" fontAlgn="base" hangingPunct="0">
      <a:spcBef>
        <a:spcPct val="0"/>
      </a:spcBef>
      <a:spcAft>
        <a:spcPct val="0"/>
      </a:spcAft>
      <a:defRPr sz="3200" kern="1200">
        <a:solidFill>
          <a:schemeClr val="tx1"/>
        </a:solidFill>
        <a:latin typeface="Helvetica" charset="0"/>
        <a:ea typeface="MS PGothic" charset="-128"/>
        <a:cs typeface="+mn-cs"/>
      </a:defRPr>
    </a:lvl4pPr>
    <a:lvl5pPr marL="1828800" algn="l" rtl="0" eaLnBrk="0" fontAlgn="base" hangingPunct="0">
      <a:spcBef>
        <a:spcPct val="0"/>
      </a:spcBef>
      <a:spcAft>
        <a:spcPct val="0"/>
      </a:spcAft>
      <a:defRPr sz="3200" kern="1200">
        <a:solidFill>
          <a:schemeClr val="tx1"/>
        </a:solidFill>
        <a:latin typeface="Helvetica" charset="0"/>
        <a:ea typeface="MS PGothic" charset="-128"/>
        <a:cs typeface="+mn-cs"/>
      </a:defRPr>
    </a:lvl5pPr>
    <a:lvl6pPr marL="2286000" algn="l" defTabSz="914400" rtl="0" eaLnBrk="1" latinLnBrk="0" hangingPunct="1">
      <a:defRPr sz="3200" kern="1200">
        <a:solidFill>
          <a:schemeClr val="tx1"/>
        </a:solidFill>
        <a:latin typeface="Helvetica" charset="0"/>
        <a:ea typeface="MS PGothic" charset="-128"/>
        <a:cs typeface="+mn-cs"/>
      </a:defRPr>
    </a:lvl6pPr>
    <a:lvl7pPr marL="2743200" algn="l" defTabSz="914400" rtl="0" eaLnBrk="1" latinLnBrk="0" hangingPunct="1">
      <a:defRPr sz="3200" kern="1200">
        <a:solidFill>
          <a:schemeClr val="tx1"/>
        </a:solidFill>
        <a:latin typeface="Helvetica" charset="0"/>
        <a:ea typeface="MS PGothic" charset="-128"/>
        <a:cs typeface="+mn-cs"/>
      </a:defRPr>
    </a:lvl7pPr>
    <a:lvl8pPr marL="3200400" algn="l" defTabSz="914400" rtl="0" eaLnBrk="1" latinLnBrk="0" hangingPunct="1">
      <a:defRPr sz="3200" kern="1200">
        <a:solidFill>
          <a:schemeClr val="tx1"/>
        </a:solidFill>
        <a:latin typeface="Helvetica" charset="0"/>
        <a:ea typeface="MS PGothic" charset="-128"/>
        <a:cs typeface="+mn-cs"/>
      </a:defRPr>
    </a:lvl8pPr>
    <a:lvl9pPr marL="3657600" algn="l" defTabSz="914400" rtl="0" eaLnBrk="1" latinLnBrk="0" hangingPunct="1">
      <a:defRPr sz="3200" kern="1200">
        <a:solidFill>
          <a:schemeClr val="tx1"/>
        </a:solidFill>
        <a:latin typeface="Helvetica" charset="0"/>
        <a:ea typeface="MS PGothic" charset="-128"/>
        <a:cs typeface="+mn-cs"/>
      </a:defRPr>
    </a:lvl9pPr>
  </p:defaultTextStyle>
  <p:extLst>
    <p:ext uri="{EFAFB233-063F-42B5-8137-9DF3F51BA10A}">
      <p15:sldGuideLst xmlns:p15="http://schemas.microsoft.com/office/powerpoint/2012/main" xmlns="">
        <p15:guide id="1" orient="horz" pos="697">
          <p15:clr>
            <a:srgbClr val="A4A3A4"/>
          </p15:clr>
        </p15:guide>
        <p15:guide id="2" orient="horz" pos="19087">
          <p15:clr>
            <a:srgbClr val="A4A3A4"/>
          </p15:clr>
        </p15:guide>
        <p15:guide id="3" orient="horz" pos="3625">
          <p15:clr>
            <a:srgbClr val="A4A3A4"/>
          </p15:clr>
        </p15:guide>
        <p15:guide id="4" orient="horz" pos="2070">
          <p15:clr>
            <a:srgbClr val="A4A3A4"/>
          </p15:clr>
        </p15:guide>
        <p15:guide id="5" pos="7439">
          <p15:clr>
            <a:srgbClr val="A4A3A4"/>
          </p15:clr>
        </p15:guide>
        <p15:guide id="6" pos="8412">
          <p15:clr>
            <a:srgbClr val="A4A3A4"/>
          </p15:clr>
        </p15:guide>
        <p15:guide id="7" pos="15311">
          <p15:clr>
            <a:srgbClr val="A4A3A4"/>
          </p15:clr>
        </p15:guide>
        <p15:guide id="8" pos="24535">
          <p15:clr>
            <a:srgbClr val="A4A3A4"/>
          </p15:clr>
        </p15:guide>
        <p15:guide id="9" pos="1150">
          <p15:clr>
            <a:srgbClr val="A4A3A4"/>
          </p15:clr>
        </p15:guide>
        <p15:guide id="10" pos="16330">
          <p15:clr>
            <a:srgbClr val="A4A3A4"/>
          </p15:clr>
        </p15:guide>
        <p15:guide id="11" pos="23563">
          <p15:clr>
            <a:srgbClr val="A4A3A4"/>
          </p15:clr>
        </p15:guide>
        <p15:guide id="12" pos="30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66"/>
    <a:srgbClr val="191919"/>
    <a:srgbClr val="FFFFE1"/>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p:scale>
          <a:sx n="20" d="100"/>
          <a:sy n="20" d="100"/>
        </p:scale>
        <p:origin x="-510" y="-354"/>
      </p:cViewPr>
      <p:guideLst>
        <p:guide orient="horz" pos="717"/>
        <p:guide orient="horz" pos="19632"/>
        <p:guide orient="horz" pos="3729"/>
        <p:guide orient="horz" pos="2129"/>
        <p:guide pos="6376"/>
        <p:guide pos="7210"/>
        <p:guide pos="13124"/>
        <p:guide pos="21030"/>
        <p:guide pos="986"/>
        <p:guide pos="13997"/>
        <p:guide pos="20197"/>
        <p:guide pos="26461"/>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ocalhost\\\localhost\\\localhost\C:\Users\Nizar\Desktop\StJPersonal%20Work\STJ_Graphs_on_Graphs\Precipitation2_AllFour.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C:\Users\Nizar\Desktop\StJPersonal%20Work\Avg2013TempFeb.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Precipitation Comparison for 2000-2010 </a:t>
            </a:r>
          </a:p>
        </c:rich>
      </c:tx>
      <c:layout/>
      <c:overlay val="0"/>
    </c:title>
    <c:autoTitleDeleted val="0"/>
    <c:plotArea>
      <c:layout>
        <c:manualLayout>
          <c:layoutTarget val="inner"/>
          <c:xMode val="edge"/>
          <c:yMode val="edge"/>
          <c:x val="6.0548932298559503E-2"/>
          <c:y val="8.6343408323945298E-2"/>
          <c:w val="0.78904140448322302"/>
          <c:h val="0.79796022352775575"/>
        </c:manualLayout>
      </c:layout>
      <c:barChart>
        <c:barDir val="col"/>
        <c:grouping val="clustered"/>
        <c:varyColors val="0"/>
        <c:ser>
          <c:idx val="5"/>
          <c:order val="3"/>
          <c:tx>
            <c:strRef>
              <c:f>[Precipitation2_AllFour.xlsx]Precip!$A$11</c:f>
              <c:strCache>
                <c:ptCount val="1"/>
                <c:pt idx="0">
                  <c:v>MVL Days &gt;1"</c:v>
                </c:pt>
              </c:strCache>
            </c:strRef>
          </c:tx>
          <c:spPr>
            <a:solidFill>
              <a:schemeClr val="accent4">
                <a:lumMod val="75000"/>
              </a:schemeClr>
            </a:solidFill>
          </c:spPr>
          <c:invertIfNegative val="0"/>
          <c:val>
            <c:numRef>
              <c:f>[Precipitation2_AllFour.xlsx]Precip!$B$11:$L$11</c:f>
              <c:numCache>
                <c:formatCode>General</c:formatCode>
                <c:ptCount val="11"/>
                <c:pt idx="0">
                  <c:v>3</c:v>
                </c:pt>
                <c:pt idx="1">
                  <c:v>1</c:v>
                </c:pt>
                <c:pt idx="2">
                  <c:v>11</c:v>
                </c:pt>
                <c:pt idx="3">
                  <c:v>5</c:v>
                </c:pt>
                <c:pt idx="4">
                  <c:v>4</c:v>
                </c:pt>
                <c:pt idx="5">
                  <c:v>5</c:v>
                </c:pt>
                <c:pt idx="6">
                  <c:v>13</c:v>
                </c:pt>
                <c:pt idx="7">
                  <c:v>7</c:v>
                </c:pt>
                <c:pt idx="8">
                  <c:v>9</c:v>
                </c:pt>
                <c:pt idx="9">
                  <c:v>5</c:v>
                </c:pt>
                <c:pt idx="10">
                  <c:v>5</c:v>
                </c:pt>
              </c:numCache>
            </c:numRef>
          </c:val>
        </c:ser>
        <c:ser>
          <c:idx val="3"/>
          <c:order val="4"/>
          <c:tx>
            <c:strRef>
              <c:f>[Precipitation2_AllFour.xlsx]Precip!$A$9</c:f>
              <c:strCache>
                <c:ptCount val="1"/>
                <c:pt idx="0">
                  <c:v>JSC Days &gt;1"</c:v>
                </c:pt>
              </c:strCache>
            </c:strRef>
          </c:tx>
          <c:spPr>
            <a:solidFill>
              <a:srgbClr val="9EBD5F"/>
            </a:solidFill>
          </c:spPr>
          <c:invertIfNegative val="0"/>
          <c:val>
            <c:numRef>
              <c:f>[Precipitation2_AllFour.xlsx]Precip!$B$9:$L$9</c:f>
              <c:numCache>
                <c:formatCode>General</c:formatCode>
                <c:ptCount val="11"/>
                <c:pt idx="0">
                  <c:v>5</c:v>
                </c:pt>
                <c:pt idx="1">
                  <c:v>2</c:v>
                </c:pt>
                <c:pt idx="2">
                  <c:v>8</c:v>
                </c:pt>
                <c:pt idx="3">
                  <c:v>7</c:v>
                </c:pt>
                <c:pt idx="4">
                  <c:v>7</c:v>
                </c:pt>
                <c:pt idx="5">
                  <c:v>11</c:v>
                </c:pt>
                <c:pt idx="6">
                  <c:v>12</c:v>
                </c:pt>
                <c:pt idx="7">
                  <c:v>8</c:v>
                </c:pt>
                <c:pt idx="8">
                  <c:v>11</c:v>
                </c:pt>
                <c:pt idx="9">
                  <c:v>4</c:v>
                </c:pt>
                <c:pt idx="10">
                  <c:v>3</c:v>
                </c:pt>
              </c:numCache>
            </c:numRef>
          </c:val>
        </c:ser>
        <c:ser>
          <c:idx val="4"/>
          <c:order val="5"/>
          <c:tx>
            <c:strRef>
              <c:f>[Precipitation2_AllFour.xlsx]Precip!$A$10</c:f>
              <c:strCache>
                <c:ptCount val="1"/>
                <c:pt idx="0">
                  <c:v>BTV Days &gt;1"</c:v>
                </c:pt>
              </c:strCache>
            </c:strRef>
          </c:tx>
          <c:invertIfNegative val="0"/>
          <c:val>
            <c:numRef>
              <c:f>[Precipitation2_AllFour.xlsx]Precip!$B$10:$L$10</c:f>
              <c:numCache>
                <c:formatCode>General</c:formatCode>
                <c:ptCount val="11"/>
                <c:pt idx="0">
                  <c:v>4</c:v>
                </c:pt>
                <c:pt idx="1">
                  <c:v>1</c:v>
                </c:pt>
                <c:pt idx="2">
                  <c:v>7</c:v>
                </c:pt>
                <c:pt idx="3">
                  <c:v>4</c:v>
                </c:pt>
                <c:pt idx="4">
                  <c:v>5</c:v>
                </c:pt>
                <c:pt idx="5">
                  <c:v>5</c:v>
                </c:pt>
                <c:pt idx="6">
                  <c:v>11</c:v>
                </c:pt>
                <c:pt idx="7">
                  <c:v>8</c:v>
                </c:pt>
                <c:pt idx="8">
                  <c:v>8</c:v>
                </c:pt>
                <c:pt idx="9">
                  <c:v>5</c:v>
                </c:pt>
                <c:pt idx="10">
                  <c:v>8</c:v>
                </c:pt>
              </c:numCache>
            </c:numRef>
          </c:val>
        </c:ser>
        <c:ser>
          <c:idx val="6"/>
          <c:order val="6"/>
          <c:tx>
            <c:strRef>
              <c:f>[Precipitation2_AllFour.xlsx]Precip!$A$12</c:f>
              <c:strCache>
                <c:ptCount val="1"/>
                <c:pt idx="0">
                  <c:v>STJ Days &gt;1"</c:v>
                </c:pt>
              </c:strCache>
            </c:strRef>
          </c:tx>
          <c:spPr>
            <a:solidFill>
              <a:srgbClr val="C00000"/>
            </a:solidFill>
          </c:spPr>
          <c:invertIfNegative val="0"/>
          <c:cat>
            <c:numRef>
              <c:f>[Precipitation2_AllFour.xlsx]Precip!$B$4:$L$4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[Precipitation2_AllFour.xlsx]Precip!$B$12:$L$12</c:f>
              <c:numCache>
                <c:formatCode>General</c:formatCode>
                <c:ptCount val="11"/>
                <c:pt idx="0">
                  <c:v>4</c:v>
                </c:pt>
                <c:pt idx="1">
                  <c:v>7</c:v>
                </c:pt>
                <c:pt idx="2">
                  <c:v>7</c:v>
                </c:pt>
                <c:pt idx="3">
                  <c:v>12</c:v>
                </c:pt>
                <c:pt idx="4">
                  <c:v>2</c:v>
                </c:pt>
                <c:pt idx="5">
                  <c:v>8</c:v>
                </c:pt>
                <c:pt idx="6">
                  <c:v>10</c:v>
                </c:pt>
                <c:pt idx="7">
                  <c:v>9</c:v>
                </c:pt>
                <c:pt idx="8">
                  <c:v>8</c:v>
                </c:pt>
                <c:pt idx="9">
                  <c:v>2</c:v>
                </c:pt>
                <c:pt idx="10">
                  <c:v>5</c:v>
                </c:pt>
              </c:numCache>
            </c:numRef>
          </c:val>
        </c:ser>
        <c:dLbls>
          <c:showLegendKey val="0"/>
          <c:showVal val="0"/>
          <c:showCatName val="0"/>
          <c:showSerName val="0"/>
          <c:showPercent val="0"/>
          <c:showBubbleSize val="0"/>
        </c:dLbls>
        <c:gapWidth val="151"/>
        <c:axId val="170292736"/>
        <c:axId val="170291200"/>
      </c:barChart>
      <c:lineChart>
        <c:grouping val="standard"/>
        <c:varyColors val="0"/>
        <c:ser>
          <c:idx val="0"/>
          <c:order val="0"/>
          <c:tx>
            <c:strRef>
              <c:f>[Precipitation2_AllFour.xlsx]Precip!$A$5</c:f>
              <c:strCache>
                <c:ptCount val="1"/>
                <c:pt idx="0">
                  <c:v>BTV</c:v>
                </c:pt>
              </c:strCache>
            </c:strRef>
          </c:tx>
          <c:marker>
            <c:symbol val="circle"/>
            <c:size val="5"/>
            <c:spPr>
              <a:solidFill>
                <a:schemeClr val="accent5">
                  <a:lumMod val="75000"/>
                </a:schemeClr>
              </a:solidFill>
              <a:ln>
                <a:solidFill>
                  <a:schemeClr val="accent5">
                    <a:lumMod val="75000"/>
                  </a:schemeClr>
                </a:solidFill>
              </a:ln>
            </c:spPr>
          </c:marker>
          <c:cat>
            <c:numRef>
              <c:f>[Precipitation2_AllFour.xlsx]Precip!$B$4:$L$4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[Precipitation2_AllFour.xlsx]Precip!$B$5:$L$5</c:f>
              <c:numCache>
                <c:formatCode>General</c:formatCode>
                <c:ptCount val="11"/>
                <c:pt idx="0">
                  <c:v>35.81</c:v>
                </c:pt>
                <c:pt idx="1">
                  <c:v>22.64</c:v>
                </c:pt>
                <c:pt idx="2">
                  <c:v>36.39</c:v>
                </c:pt>
                <c:pt idx="3">
                  <c:v>35.270000000000003</c:v>
                </c:pt>
                <c:pt idx="4">
                  <c:v>37.790000000000013</c:v>
                </c:pt>
                <c:pt idx="5">
                  <c:v>37.450000000000003</c:v>
                </c:pt>
                <c:pt idx="6">
                  <c:v>46.84</c:v>
                </c:pt>
                <c:pt idx="7">
                  <c:v>39.790000000000013</c:v>
                </c:pt>
                <c:pt idx="8">
                  <c:v>40.51</c:v>
                </c:pt>
                <c:pt idx="9">
                  <c:v>36.75</c:v>
                </c:pt>
                <c:pt idx="10">
                  <c:v>40.65</c:v>
                </c:pt>
              </c:numCache>
            </c:numRef>
          </c:val>
          <c:smooth val="0"/>
        </c:ser>
        <c:ser>
          <c:idx val="1"/>
          <c:order val="1"/>
          <c:tx>
            <c:strRef>
              <c:f>[Precipitation2_AllFour.xlsx]Precip!$A$6</c:f>
              <c:strCache>
                <c:ptCount val="1"/>
                <c:pt idx="0">
                  <c:v>MVL</c:v>
                </c:pt>
              </c:strCache>
            </c:strRef>
          </c:tx>
          <c:spPr>
            <a:ln>
              <a:solidFill>
                <a:schemeClr val="accent4">
                  <a:lumMod val="60000"/>
                  <a:lumOff val="40000"/>
                </a:schemeClr>
              </a:solidFill>
            </a:ln>
          </c:spPr>
          <c:marker>
            <c:symbol val="circle"/>
            <c:size val="5"/>
            <c:spPr>
              <a:solidFill>
                <a:schemeClr val="accent4">
                  <a:lumMod val="60000"/>
                  <a:lumOff val="40000"/>
                </a:schemeClr>
              </a:solidFill>
              <a:ln>
                <a:solidFill>
                  <a:srgbClr val="8064A2">
                    <a:lumMod val="60000"/>
                    <a:lumOff val="40000"/>
                  </a:srgbClr>
                </a:solidFill>
              </a:ln>
            </c:spPr>
          </c:marker>
          <c:cat>
            <c:numRef>
              <c:f>[Precipitation2_AllFour.xlsx]Precip!$B$4:$L$4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[Precipitation2_AllFour.xlsx]Precip!$B$6:$L$6</c:f>
              <c:numCache>
                <c:formatCode>General</c:formatCode>
                <c:ptCount val="11"/>
                <c:pt idx="0">
                  <c:v>30.85</c:v>
                </c:pt>
                <c:pt idx="1">
                  <c:v>22.82</c:v>
                </c:pt>
                <c:pt idx="2">
                  <c:v>45.49</c:v>
                </c:pt>
                <c:pt idx="3">
                  <c:v>31.47</c:v>
                </c:pt>
                <c:pt idx="4">
                  <c:v>28.29</c:v>
                </c:pt>
                <c:pt idx="5">
                  <c:v>40.86</c:v>
                </c:pt>
                <c:pt idx="6">
                  <c:v>48.37</c:v>
                </c:pt>
                <c:pt idx="7">
                  <c:v>41.67</c:v>
                </c:pt>
                <c:pt idx="8">
                  <c:v>46.48</c:v>
                </c:pt>
                <c:pt idx="9">
                  <c:v>36.71</c:v>
                </c:pt>
                <c:pt idx="10">
                  <c:v>27.05</c:v>
                </c:pt>
              </c:numCache>
            </c:numRef>
          </c:val>
          <c:smooth val="0"/>
        </c:ser>
        <c:ser>
          <c:idx val="2"/>
          <c:order val="2"/>
          <c:tx>
            <c:strRef>
              <c:f>[Precipitation2_AllFour.xlsx]Precip!$A$7</c:f>
              <c:strCache>
                <c:ptCount val="1"/>
                <c:pt idx="0">
                  <c:v>JSC</c:v>
                </c:pt>
              </c:strCache>
            </c:strRef>
          </c:tx>
          <c:spPr>
            <a:ln>
              <a:solidFill>
                <a:schemeClr val="accent3">
                  <a:lumMod val="75000"/>
                </a:schemeClr>
              </a:solidFill>
            </a:ln>
          </c:spPr>
          <c:marker>
            <c:symbol val="circle"/>
            <c:size val="5"/>
            <c:spPr>
              <a:solidFill>
                <a:schemeClr val="accent3">
                  <a:lumMod val="75000"/>
                </a:schemeClr>
              </a:solidFill>
              <a:ln>
                <a:solidFill>
                  <a:schemeClr val="accent3">
                    <a:lumMod val="75000"/>
                  </a:schemeClr>
                </a:solidFill>
              </a:ln>
            </c:spPr>
          </c:marker>
          <c:cat>
            <c:numRef>
              <c:f>[Precipitation2_AllFour.xlsx]Precip!$B$4:$L$4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[Precipitation2_AllFour.xlsx]Precip!$B$7:$L$7</c:f>
              <c:numCache>
                <c:formatCode>General</c:formatCode>
                <c:ptCount val="11"/>
                <c:pt idx="0">
                  <c:v>28.79</c:v>
                </c:pt>
                <c:pt idx="1">
                  <c:v>44.34</c:v>
                </c:pt>
                <c:pt idx="2">
                  <c:v>46.2</c:v>
                </c:pt>
                <c:pt idx="3">
                  <c:v>39.950000000000003</c:v>
                </c:pt>
                <c:pt idx="4">
                  <c:v>41.99</c:v>
                </c:pt>
                <c:pt idx="5">
                  <c:v>43.57</c:v>
                </c:pt>
                <c:pt idx="6">
                  <c:v>48.33</c:v>
                </c:pt>
                <c:pt idx="7">
                  <c:v>38.799999999999997</c:v>
                </c:pt>
                <c:pt idx="8">
                  <c:v>43.31</c:v>
                </c:pt>
                <c:pt idx="9">
                  <c:v>32.07</c:v>
                </c:pt>
                <c:pt idx="10">
                  <c:v>28.65000000000002</c:v>
                </c:pt>
              </c:numCache>
            </c:numRef>
          </c:val>
          <c:smooth val="0"/>
        </c:ser>
        <c:ser>
          <c:idx val="7"/>
          <c:order val="7"/>
          <c:tx>
            <c:strRef>
              <c:f>[Precipitation2_AllFour.xlsx]Precip!$A$7</c:f>
              <c:strCache>
                <c:ptCount val="1"/>
                <c:pt idx="0">
                  <c:v>JSC</c:v>
                </c:pt>
              </c:strCache>
            </c:strRef>
          </c:tx>
          <c:spPr>
            <a:ln>
              <a:solidFill>
                <a:srgbClr val="C00000"/>
              </a:solidFill>
            </a:ln>
          </c:spPr>
          <c:marker>
            <c:symbol val="circle"/>
            <c:size val="7"/>
          </c:marker>
          <c:cat>
            <c:numRef>
              <c:f>[Precipitation2_AllFour.xlsx]Precip!$B$4:$L$4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[Precipitation2_AllFour.xlsx]Precip!$B$8:$L$8</c:f>
              <c:numCache>
                <c:formatCode>General</c:formatCode>
                <c:ptCount val="11"/>
                <c:pt idx="0">
                  <c:v>42.27</c:v>
                </c:pt>
                <c:pt idx="1">
                  <c:v>27.13000000000002</c:v>
                </c:pt>
                <c:pt idx="2">
                  <c:v>41.64</c:v>
                </c:pt>
                <c:pt idx="3">
                  <c:v>40.660000000000011</c:v>
                </c:pt>
                <c:pt idx="4">
                  <c:v>29.17</c:v>
                </c:pt>
                <c:pt idx="5">
                  <c:v>44.56</c:v>
                </c:pt>
                <c:pt idx="6">
                  <c:v>46.46</c:v>
                </c:pt>
                <c:pt idx="7">
                  <c:v>43.42</c:v>
                </c:pt>
                <c:pt idx="8">
                  <c:v>49.46</c:v>
                </c:pt>
                <c:pt idx="9">
                  <c:v>40.85</c:v>
                </c:pt>
                <c:pt idx="10">
                  <c:v>40.74</c:v>
                </c:pt>
              </c:numCache>
            </c:numRef>
          </c:val>
          <c:smooth val="0"/>
        </c:ser>
        <c:dLbls>
          <c:showLegendKey val="0"/>
          <c:showVal val="0"/>
          <c:showCatName val="0"/>
          <c:showSerName val="0"/>
          <c:showPercent val="0"/>
          <c:showBubbleSize val="0"/>
        </c:dLbls>
        <c:marker val="1"/>
        <c:smooth val="0"/>
        <c:axId val="170283392"/>
        <c:axId val="170284928"/>
      </c:lineChart>
      <c:catAx>
        <c:axId val="170283392"/>
        <c:scaling>
          <c:orientation val="minMax"/>
        </c:scaling>
        <c:delete val="0"/>
        <c:axPos val="b"/>
        <c:numFmt formatCode="General" sourceLinked="1"/>
        <c:majorTickMark val="out"/>
        <c:minorTickMark val="none"/>
        <c:tickLblPos val="nextTo"/>
        <c:crossAx val="170284928"/>
        <c:crosses val="autoZero"/>
        <c:auto val="1"/>
        <c:lblAlgn val="ctr"/>
        <c:lblOffset val="100"/>
        <c:noMultiLvlLbl val="0"/>
      </c:catAx>
      <c:valAx>
        <c:axId val="170284928"/>
        <c:scaling>
          <c:orientation val="minMax"/>
        </c:scaling>
        <c:delete val="0"/>
        <c:axPos val="l"/>
        <c:majorGridlines/>
        <c:title>
          <c:tx>
            <c:rich>
              <a:bodyPr rot="-5400000" vert="horz"/>
              <a:lstStyle/>
              <a:p>
                <a:pPr>
                  <a:defRPr/>
                </a:pPr>
                <a:r>
                  <a:rPr lang="en-US" dirty="0"/>
                  <a:t>Precipitation (In)</a:t>
                </a:r>
              </a:p>
            </c:rich>
          </c:tx>
          <c:layout/>
          <c:overlay val="0"/>
        </c:title>
        <c:numFmt formatCode="General" sourceLinked="1"/>
        <c:majorTickMark val="out"/>
        <c:minorTickMark val="none"/>
        <c:tickLblPos val="nextTo"/>
        <c:crossAx val="170283392"/>
        <c:crosses val="autoZero"/>
        <c:crossBetween val="between"/>
      </c:valAx>
      <c:valAx>
        <c:axId val="170291200"/>
        <c:scaling>
          <c:orientation val="minMax"/>
        </c:scaling>
        <c:delete val="0"/>
        <c:axPos val="r"/>
        <c:numFmt formatCode="General" sourceLinked="1"/>
        <c:majorTickMark val="out"/>
        <c:minorTickMark val="none"/>
        <c:tickLblPos val="nextTo"/>
        <c:crossAx val="170292736"/>
        <c:crosses val="max"/>
        <c:crossBetween val="between"/>
      </c:valAx>
      <c:catAx>
        <c:axId val="170292736"/>
        <c:scaling>
          <c:orientation val="minMax"/>
        </c:scaling>
        <c:delete val="1"/>
        <c:axPos val="b"/>
        <c:majorTickMark val="out"/>
        <c:minorTickMark val="none"/>
        <c:tickLblPos val="none"/>
        <c:crossAx val="170291200"/>
        <c:crosses val="autoZero"/>
        <c:auto val="1"/>
        <c:lblAlgn val="ctr"/>
        <c:lblOffset val="100"/>
        <c:noMultiLvlLbl val="0"/>
      </c:catAx>
      <c:spPr>
        <a:solidFill>
          <a:srgbClr val="F9FFAB"/>
        </a:solidFill>
      </c:spPr>
    </c:plotArea>
    <c:legend>
      <c:legendPos val="r"/>
      <c:layout>
        <c:manualLayout>
          <c:xMode val="edge"/>
          <c:yMode val="edge"/>
          <c:x val="0.86457854288826597"/>
          <c:y val="0.37859994882044501"/>
          <c:w val="0.13542145711173401"/>
          <c:h val="0.39327106066652801"/>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Times New Roman"/>
                <a:ea typeface="Times New Roman"/>
                <a:cs typeface="Times New Roman"/>
              </a:defRPr>
            </a:pPr>
            <a:r>
              <a:rPr lang="en-US" sz="2200" dirty="0"/>
              <a:t>2000-2013</a:t>
            </a:r>
            <a:r>
              <a:rPr lang="en-US" sz="2200" baseline="0" dirty="0"/>
              <a:t> February</a:t>
            </a:r>
            <a:r>
              <a:rPr lang="en-US" sz="2200" dirty="0"/>
              <a:t> Temperature -Fairbanks</a:t>
            </a:r>
            <a:r>
              <a:rPr lang="en-US" sz="2200" baseline="0" dirty="0"/>
              <a:t> Museum</a:t>
            </a:r>
            <a:endParaRPr lang="en-US" sz="2200" dirty="0"/>
          </a:p>
        </c:rich>
      </c:tx>
      <c:layout>
        <c:manualLayout>
          <c:xMode val="edge"/>
          <c:yMode val="edge"/>
          <c:x val="0.13382511396601701"/>
          <c:y val="0"/>
        </c:manualLayout>
      </c:layout>
      <c:overlay val="0"/>
      <c:spPr>
        <a:noFill/>
        <a:ln w="25400">
          <a:noFill/>
        </a:ln>
      </c:spPr>
    </c:title>
    <c:autoTitleDeleted val="0"/>
    <c:plotArea>
      <c:layout>
        <c:manualLayout>
          <c:layoutTarget val="inner"/>
          <c:xMode val="edge"/>
          <c:yMode val="edge"/>
          <c:x val="4.9933691627491061E-2"/>
          <c:y val="0.1476279869063459"/>
          <c:w val="0.91253951527924104"/>
          <c:h val="0.77049094694699805"/>
        </c:manualLayout>
      </c:layout>
      <c:barChart>
        <c:barDir val="col"/>
        <c:grouping val="clustered"/>
        <c:varyColors val="0"/>
        <c:ser>
          <c:idx val="1"/>
          <c:order val="0"/>
          <c:tx>
            <c:strRef>
              <c:f>FebFinal!$B$1</c:f>
              <c:strCache>
                <c:ptCount val="1"/>
                <c:pt idx="0">
                  <c:v>Lowest Monthly Temperature</c:v>
                </c:pt>
              </c:strCache>
            </c:strRef>
          </c:tx>
          <c:spPr>
            <a:solidFill>
              <a:srgbClr val="FF99CC"/>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FebFinal!$A$2:$A$15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FebFinal!$B$2:$B$15</c:f>
              <c:numCache>
                <c:formatCode>General</c:formatCode>
                <c:ptCount val="14"/>
                <c:pt idx="0">
                  <c:v>-16</c:v>
                </c:pt>
                <c:pt idx="1">
                  <c:v>-14</c:v>
                </c:pt>
                <c:pt idx="2">
                  <c:v>-13</c:v>
                </c:pt>
                <c:pt idx="3">
                  <c:v>-27</c:v>
                </c:pt>
                <c:pt idx="5">
                  <c:v>-7</c:v>
                </c:pt>
                <c:pt idx="6">
                  <c:v>-5</c:v>
                </c:pt>
                <c:pt idx="7">
                  <c:v>-15</c:v>
                </c:pt>
                <c:pt idx="8">
                  <c:v>-19</c:v>
                </c:pt>
                <c:pt idx="9">
                  <c:v>-29</c:v>
                </c:pt>
                <c:pt idx="10">
                  <c:v>-1</c:v>
                </c:pt>
                <c:pt idx="11">
                  <c:v>-13</c:v>
                </c:pt>
                <c:pt idx="12">
                  <c:v>-3</c:v>
                </c:pt>
                <c:pt idx="13">
                  <c:v>-10</c:v>
                </c:pt>
              </c:numCache>
            </c:numRef>
          </c:val>
        </c:ser>
        <c:ser>
          <c:idx val="0"/>
          <c:order val="1"/>
          <c:tx>
            <c:strRef>
              <c:f>FebFinal!$C$1</c:f>
              <c:strCache>
                <c:ptCount val="1"/>
                <c:pt idx="0">
                  <c:v>Highest Monthly Temperature</c:v>
                </c:pt>
              </c:strCache>
            </c:strRef>
          </c:tx>
          <c:spPr>
            <a:solidFill>
              <a:srgbClr val="FFFF99"/>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FebFinal!$A$2:$A$15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FebFinal!$C$2:$C$15</c:f>
              <c:numCache>
                <c:formatCode>General</c:formatCode>
                <c:ptCount val="14"/>
                <c:pt idx="0">
                  <c:v>56</c:v>
                </c:pt>
                <c:pt idx="1">
                  <c:v>46</c:v>
                </c:pt>
                <c:pt idx="2">
                  <c:v>54</c:v>
                </c:pt>
                <c:pt idx="3">
                  <c:v>48</c:v>
                </c:pt>
                <c:pt idx="5">
                  <c:v>51</c:v>
                </c:pt>
                <c:pt idx="6">
                  <c:v>50</c:v>
                </c:pt>
                <c:pt idx="7">
                  <c:v>41</c:v>
                </c:pt>
                <c:pt idx="8">
                  <c:v>51</c:v>
                </c:pt>
                <c:pt idx="9">
                  <c:v>33</c:v>
                </c:pt>
                <c:pt idx="10">
                  <c:v>42</c:v>
                </c:pt>
                <c:pt idx="11">
                  <c:v>55</c:v>
                </c:pt>
                <c:pt idx="12">
                  <c:v>46</c:v>
                </c:pt>
                <c:pt idx="13">
                  <c:v>44</c:v>
                </c:pt>
              </c:numCache>
            </c:numRef>
          </c:val>
        </c:ser>
        <c:dLbls>
          <c:showLegendKey val="0"/>
          <c:showVal val="0"/>
          <c:showCatName val="0"/>
          <c:showSerName val="0"/>
          <c:showPercent val="0"/>
          <c:showBubbleSize val="0"/>
        </c:dLbls>
        <c:gapWidth val="150"/>
        <c:axId val="170310656"/>
        <c:axId val="182256768"/>
      </c:barChart>
      <c:lineChart>
        <c:grouping val="standard"/>
        <c:varyColors val="0"/>
        <c:ser>
          <c:idx val="2"/>
          <c:order val="2"/>
          <c:tx>
            <c:strRef>
              <c:f>FebFinal!$D$1</c:f>
              <c:strCache>
                <c:ptCount val="1"/>
                <c:pt idx="0">
                  <c:v>Monthly Average Temperature</c:v>
                </c:pt>
              </c:strCache>
            </c:strRef>
          </c:tx>
          <c:spPr>
            <a:ln w="12700">
              <a:solidFill>
                <a:srgbClr val="0000FF"/>
              </a:solidFill>
              <a:prstDash val="solid"/>
            </a:ln>
          </c:spPr>
          <c:marker>
            <c:symbol val="circle"/>
            <c:size val="6"/>
            <c:spPr>
              <a:solidFill>
                <a:srgbClr val="0000FF"/>
              </a:solidFill>
              <a:ln>
                <a:solidFill>
                  <a:srgbClr val="0000FF"/>
                </a:solidFill>
                <a:prstDash val="solid"/>
              </a:ln>
            </c:spPr>
          </c:marker>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FebFinal!$A$2:$A$15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FebFinal!$D$2:$D$15</c:f>
              <c:numCache>
                <c:formatCode>General</c:formatCode>
                <c:ptCount val="14"/>
                <c:pt idx="0">
                  <c:v>22.93</c:v>
                </c:pt>
                <c:pt idx="1">
                  <c:v>20.41</c:v>
                </c:pt>
                <c:pt idx="2">
                  <c:v>24.96</c:v>
                </c:pt>
                <c:pt idx="3">
                  <c:v>14.53</c:v>
                </c:pt>
                <c:pt idx="5">
                  <c:v>21.28</c:v>
                </c:pt>
                <c:pt idx="6">
                  <c:v>21.62</c:v>
                </c:pt>
                <c:pt idx="7">
                  <c:v>12.9</c:v>
                </c:pt>
                <c:pt idx="8">
                  <c:v>20.6</c:v>
                </c:pt>
                <c:pt idx="9">
                  <c:v>10.210000000000001</c:v>
                </c:pt>
                <c:pt idx="10">
                  <c:v>24.91</c:v>
                </c:pt>
                <c:pt idx="11">
                  <c:v>17.72</c:v>
                </c:pt>
                <c:pt idx="12">
                  <c:v>24.95</c:v>
                </c:pt>
                <c:pt idx="13">
                  <c:v>22.15</c:v>
                </c:pt>
              </c:numCache>
            </c:numRef>
          </c:val>
          <c:smooth val="0"/>
        </c:ser>
        <c:dLbls>
          <c:showLegendKey val="0"/>
          <c:showVal val="0"/>
          <c:showCatName val="0"/>
          <c:showSerName val="0"/>
          <c:showPercent val="0"/>
          <c:showBubbleSize val="0"/>
        </c:dLbls>
        <c:marker val="1"/>
        <c:smooth val="0"/>
        <c:axId val="182258688"/>
        <c:axId val="182264576"/>
      </c:lineChart>
      <c:catAx>
        <c:axId val="170310656"/>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a:t>Year</a:t>
                </a:r>
              </a:p>
            </c:rich>
          </c:tx>
          <c:layout>
            <c:manualLayout>
              <c:xMode val="edge"/>
              <c:yMode val="edge"/>
              <c:x val="0.51106429064787995"/>
              <c:y val="0.94217204186325698"/>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en-US"/>
          </a:p>
        </c:txPr>
        <c:crossAx val="182256768"/>
        <c:crossesAt val="0"/>
        <c:auto val="0"/>
        <c:lblAlgn val="ctr"/>
        <c:lblOffset val="100"/>
        <c:tickLblSkip val="1"/>
        <c:tickMarkSkip val="1"/>
        <c:noMultiLvlLbl val="0"/>
      </c:catAx>
      <c:valAx>
        <c:axId val="182256768"/>
        <c:scaling>
          <c:orientation val="minMax"/>
          <c:max val="110"/>
          <c:min val="-35"/>
        </c:scaling>
        <c:delete val="0"/>
        <c:axPos val="l"/>
        <c:title>
          <c:tx>
            <c:rich>
              <a:bodyPr/>
              <a:lstStyle/>
              <a:p>
                <a:pPr>
                  <a:defRPr sz="1400" b="1" i="0" u="none" strike="noStrike" baseline="0">
                    <a:solidFill>
                      <a:srgbClr val="000000"/>
                    </a:solidFill>
                    <a:latin typeface="Times New Roman"/>
                    <a:ea typeface="Times New Roman"/>
                    <a:cs typeface="Times New Roman"/>
                  </a:defRPr>
                </a:pPr>
                <a:r>
                  <a:rPr lang="en-US"/>
                  <a:t>Temperature (F)</a:t>
                </a:r>
              </a:p>
            </c:rich>
          </c:tx>
          <c:layout>
            <c:manualLayout>
              <c:xMode val="edge"/>
              <c:yMode val="edge"/>
              <c:x val="0"/>
              <c:y val="0.401974650697334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170310656"/>
        <c:crosses val="autoZero"/>
        <c:crossBetween val="between"/>
        <c:majorUnit val="10"/>
      </c:valAx>
      <c:catAx>
        <c:axId val="182258688"/>
        <c:scaling>
          <c:orientation val="minMax"/>
        </c:scaling>
        <c:delete val="1"/>
        <c:axPos val="b"/>
        <c:numFmt formatCode="General" sourceLinked="1"/>
        <c:majorTickMark val="out"/>
        <c:minorTickMark val="none"/>
        <c:tickLblPos val="nextTo"/>
        <c:crossAx val="182264576"/>
        <c:crosses val="autoZero"/>
        <c:auto val="0"/>
        <c:lblAlgn val="ctr"/>
        <c:lblOffset val="100"/>
        <c:noMultiLvlLbl val="0"/>
      </c:catAx>
      <c:valAx>
        <c:axId val="182264576"/>
        <c:scaling>
          <c:orientation val="minMax"/>
        </c:scaling>
        <c:delete val="1"/>
        <c:axPos val="l"/>
        <c:numFmt formatCode="General" sourceLinked="1"/>
        <c:majorTickMark val="out"/>
        <c:minorTickMark val="none"/>
        <c:tickLblPos val="nextTo"/>
        <c:crossAx val="182258688"/>
        <c:crosses val="autoZero"/>
        <c:crossBetween val="between"/>
      </c:valAx>
      <c:spPr>
        <a:solidFill>
          <a:srgbClr val="CCCCFF"/>
        </a:solidFill>
        <a:ln w="12700">
          <a:solidFill>
            <a:srgbClr val="808080"/>
          </a:solidFill>
          <a:prstDash val="solid"/>
        </a:ln>
      </c:spPr>
    </c:plotArea>
    <c:legend>
      <c:legendPos val="r"/>
      <c:layout>
        <c:manualLayout>
          <c:xMode val="edge"/>
          <c:yMode val="edge"/>
          <c:x val="9.3356180309543194E-2"/>
          <c:y val="0.159115355172154"/>
          <c:w val="0.31296101671501603"/>
          <c:h val="0.102961902142191"/>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noFill/>
    <a:ln w="6350">
      <a:noFill/>
    </a:ln>
  </c:spPr>
  <c:txPr>
    <a:bodyPr/>
    <a:lstStyle/>
    <a:p>
      <a:pPr>
        <a:defRPr sz="12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Times New Roman"/>
                <a:ea typeface="Times New Roman"/>
                <a:cs typeface="Times New Roman"/>
              </a:defRPr>
            </a:pPr>
            <a:r>
              <a:rPr lang="en-US"/>
              <a:t> Yearly Temperatures - STJ Fairbanks</a:t>
            </a:r>
            <a:r>
              <a:rPr lang="en-US" baseline="0"/>
              <a:t> Museum</a:t>
            </a:r>
            <a:endParaRPr lang="en-US"/>
          </a:p>
        </c:rich>
      </c:tx>
      <c:layout>
        <c:manualLayout>
          <c:xMode val="edge"/>
          <c:yMode val="edge"/>
          <c:x val="0.13382507903055799"/>
          <c:y val="0"/>
        </c:manualLayout>
      </c:layout>
      <c:overlay val="0"/>
      <c:spPr>
        <a:noFill/>
        <a:ln w="25400">
          <a:noFill/>
        </a:ln>
      </c:spPr>
    </c:title>
    <c:autoTitleDeleted val="0"/>
    <c:plotArea>
      <c:layout>
        <c:manualLayout>
          <c:layoutTarget val="inner"/>
          <c:xMode val="edge"/>
          <c:yMode val="edge"/>
          <c:x val="8.0084299262381406E-2"/>
          <c:y val="8.6036671368124096E-2"/>
          <c:w val="0.91253951527924104"/>
          <c:h val="0.83356840620592398"/>
        </c:manualLayout>
      </c:layout>
      <c:barChart>
        <c:barDir val="col"/>
        <c:grouping val="clustered"/>
        <c:varyColors val="0"/>
        <c:ser>
          <c:idx val="1"/>
          <c:order val="0"/>
          <c:tx>
            <c:strRef>
              <c:f>yr!$B$1</c:f>
              <c:strCache>
                <c:ptCount val="1"/>
                <c:pt idx="0">
                  <c:v>Lowest Monthly Temperature</c:v>
                </c:pt>
              </c:strCache>
            </c:strRef>
          </c:tx>
          <c:spPr>
            <a:solidFill>
              <a:srgbClr val="FF99CC"/>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yr!$A$2:$A$13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20010</c:v>
                </c:pt>
              </c:numCache>
            </c:numRef>
          </c:cat>
          <c:val>
            <c:numRef>
              <c:f>yr!$B$2:$B$13</c:f>
              <c:numCache>
                <c:formatCode>General</c:formatCode>
                <c:ptCount val="12"/>
                <c:pt idx="0">
                  <c:v>-25</c:v>
                </c:pt>
                <c:pt idx="1">
                  <c:v>-14</c:v>
                </c:pt>
                <c:pt idx="2">
                  <c:v>-13</c:v>
                </c:pt>
                <c:pt idx="3">
                  <c:v>-27</c:v>
                </c:pt>
                <c:pt idx="4">
                  <c:v>-27</c:v>
                </c:pt>
                <c:pt idx="5">
                  <c:v>-20</c:v>
                </c:pt>
                <c:pt idx="6">
                  <c:v>-5</c:v>
                </c:pt>
                <c:pt idx="7">
                  <c:v>-22</c:v>
                </c:pt>
                <c:pt idx="8">
                  <c:v>-19</c:v>
                </c:pt>
                <c:pt idx="9">
                  <c:v>-29</c:v>
                </c:pt>
                <c:pt idx="10">
                  <c:v>-11</c:v>
                </c:pt>
              </c:numCache>
            </c:numRef>
          </c:val>
        </c:ser>
        <c:ser>
          <c:idx val="0"/>
          <c:order val="1"/>
          <c:tx>
            <c:strRef>
              <c:f>yr!$C$1</c:f>
              <c:strCache>
                <c:ptCount val="1"/>
                <c:pt idx="0">
                  <c:v>Highest Monthly Temperature</c:v>
                </c:pt>
              </c:strCache>
            </c:strRef>
          </c:tx>
          <c:spPr>
            <a:solidFill>
              <a:srgbClr val="FFFF99"/>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yr!$A$2:$A$13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20010</c:v>
                </c:pt>
              </c:numCache>
            </c:numRef>
          </c:cat>
          <c:val>
            <c:numRef>
              <c:f>yr!$C$2:$C$13</c:f>
              <c:numCache>
                <c:formatCode>General</c:formatCode>
                <c:ptCount val="12"/>
                <c:pt idx="0">
                  <c:v>88</c:v>
                </c:pt>
                <c:pt idx="1">
                  <c:v>94</c:v>
                </c:pt>
                <c:pt idx="2">
                  <c:v>94</c:v>
                </c:pt>
                <c:pt idx="3">
                  <c:v>95</c:v>
                </c:pt>
                <c:pt idx="4">
                  <c:v>87</c:v>
                </c:pt>
                <c:pt idx="5">
                  <c:v>94</c:v>
                </c:pt>
                <c:pt idx="6">
                  <c:v>93</c:v>
                </c:pt>
                <c:pt idx="7">
                  <c:v>91</c:v>
                </c:pt>
                <c:pt idx="8">
                  <c:v>92</c:v>
                </c:pt>
                <c:pt idx="9">
                  <c:v>90</c:v>
                </c:pt>
                <c:pt idx="10">
                  <c:v>91</c:v>
                </c:pt>
              </c:numCache>
            </c:numRef>
          </c:val>
        </c:ser>
        <c:dLbls>
          <c:showLegendKey val="0"/>
          <c:showVal val="0"/>
          <c:showCatName val="0"/>
          <c:showSerName val="0"/>
          <c:showPercent val="0"/>
          <c:showBubbleSize val="0"/>
        </c:dLbls>
        <c:gapWidth val="22"/>
        <c:overlap val="-87"/>
        <c:axId val="182425472"/>
        <c:axId val="182431744"/>
      </c:barChart>
      <c:barChart>
        <c:barDir val="col"/>
        <c:grouping val="clustered"/>
        <c:varyColors val="0"/>
        <c:ser>
          <c:idx val="2"/>
          <c:order val="2"/>
          <c:tx>
            <c:strRef>
              <c:f>yr!$D$1</c:f>
              <c:strCache>
                <c:ptCount val="1"/>
                <c:pt idx="0">
                  <c:v>Monthly Average Temperature</c:v>
                </c:pt>
              </c:strCache>
            </c:strRef>
          </c:tx>
          <c:spPr>
            <a:ln w="6350">
              <a:solidFill>
                <a:srgbClr val="0000FF"/>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yr!$A$3:$A$13</c:f>
              <c:numCache>
                <c:formatCode>General</c:formatCode>
                <c:ptCount val="11"/>
                <c:pt idx="0">
                  <c:v>2001</c:v>
                </c:pt>
                <c:pt idx="1">
                  <c:v>2002</c:v>
                </c:pt>
                <c:pt idx="2">
                  <c:v>2003</c:v>
                </c:pt>
                <c:pt idx="3">
                  <c:v>2004</c:v>
                </c:pt>
                <c:pt idx="4">
                  <c:v>2005</c:v>
                </c:pt>
                <c:pt idx="5">
                  <c:v>2006</c:v>
                </c:pt>
                <c:pt idx="6">
                  <c:v>2007</c:v>
                </c:pt>
                <c:pt idx="7">
                  <c:v>2008</c:v>
                </c:pt>
                <c:pt idx="8">
                  <c:v>2009</c:v>
                </c:pt>
                <c:pt idx="9">
                  <c:v>20010</c:v>
                </c:pt>
              </c:numCache>
            </c:numRef>
          </c:cat>
          <c:val>
            <c:numRef>
              <c:f>yr!$D$2:$D$13</c:f>
              <c:numCache>
                <c:formatCode>General</c:formatCode>
                <c:ptCount val="12"/>
                <c:pt idx="0">
                  <c:v>66.099999999999994</c:v>
                </c:pt>
                <c:pt idx="1">
                  <c:v>70.73</c:v>
                </c:pt>
                <c:pt idx="2">
                  <c:v>69.27</c:v>
                </c:pt>
                <c:pt idx="3">
                  <c:v>68.02</c:v>
                </c:pt>
                <c:pt idx="4">
                  <c:v>67.010000000000005</c:v>
                </c:pt>
                <c:pt idx="5">
                  <c:v>69.540000000000006</c:v>
                </c:pt>
                <c:pt idx="6">
                  <c:v>71.38</c:v>
                </c:pt>
                <c:pt idx="7">
                  <c:v>66.290000000000006</c:v>
                </c:pt>
                <c:pt idx="8">
                  <c:v>67.790000000000006</c:v>
                </c:pt>
                <c:pt idx="9">
                  <c:v>66.569999999999993</c:v>
                </c:pt>
                <c:pt idx="10">
                  <c:v>70.55</c:v>
                </c:pt>
              </c:numCache>
            </c:numRef>
          </c:val>
        </c:ser>
        <c:dLbls>
          <c:showLegendKey val="0"/>
          <c:showVal val="0"/>
          <c:showCatName val="0"/>
          <c:showSerName val="0"/>
          <c:showPercent val="0"/>
          <c:showBubbleSize val="0"/>
        </c:dLbls>
        <c:gapWidth val="226"/>
        <c:overlap val="92"/>
        <c:axId val="182433664"/>
        <c:axId val="182435200"/>
      </c:barChart>
      <c:catAx>
        <c:axId val="182425472"/>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a:t>Year</a:t>
                </a:r>
              </a:p>
            </c:rich>
          </c:tx>
          <c:layout>
            <c:manualLayout>
              <c:xMode val="edge"/>
              <c:yMode val="edge"/>
              <c:x val="0.51106427818756595"/>
              <c:y val="0.94217207334273601"/>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Times New Roman"/>
                <a:ea typeface="Times New Roman"/>
                <a:cs typeface="Times New Roman"/>
              </a:defRPr>
            </a:pPr>
            <a:endParaRPr lang="en-US"/>
          </a:p>
        </c:txPr>
        <c:crossAx val="182431744"/>
        <c:crossesAt val="0"/>
        <c:auto val="0"/>
        <c:lblAlgn val="ctr"/>
        <c:lblOffset val="100"/>
        <c:tickLblSkip val="1"/>
        <c:tickMarkSkip val="1"/>
        <c:noMultiLvlLbl val="0"/>
      </c:catAx>
      <c:valAx>
        <c:axId val="182431744"/>
        <c:scaling>
          <c:orientation val="minMax"/>
          <c:max val="110"/>
          <c:min val="-30"/>
        </c:scaling>
        <c:delete val="0"/>
        <c:axPos val="l"/>
        <c:title>
          <c:tx>
            <c:rich>
              <a:bodyPr/>
              <a:lstStyle/>
              <a:p>
                <a:pPr>
                  <a:defRPr sz="1400" b="1" i="0" u="none" strike="noStrike" baseline="0">
                    <a:solidFill>
                      <a:srgbClr val="000000"/>
                    </a:solidFill>
                    <a:latin typeface="Times New Roman"/>
                    <a:ea typeface="Times New Roman"/>
                    <a:cs typeface="Times New Roman"/>
                  </a:defRPr>
                </a:pPr>
                <a:r>
                  <a:rPr lang="en-US"/>
                  <a:t>Temperature (F)</a:t>
                </a:r>
              </a:p>
            </c:rich>
          </c:tx>
          <c:layout>
            <c:manualLayout>
              <c:xMode val="edge"/>
              <c:yMode val="edge"/>
              <c:x val="0"/>
              <c:y val="0.401974612129759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182425472"/>
        <c:crosses val="autoZero"/>
        <c:crossBetween val="between"/>
        <c:majorUnit val="10"/>
      </c:valAx>
      <c:catAx>
        <c:axId val="182433664"/>
        <c:scaling>
          <c:orientation val="minMax"/>
        </c:scaling>
        <c:delete val="1"/>
        <c:axPos val="b"/>
        <c:numFmt formatCode="General" sourceLinked="1"/>
        <c:majorTickMark val="out"/>
        <c:minorTickMark val="none"/>
        <c:tickLblPos val="nextTo"/>
        <c:crossAx val="182435200"/>
        <c:crosses val="autoZero"/>
        <c:auto val="0"/>
        <c:lblAlgn val="ctr"/>
        <c:lblOffset val="100"/>
        <c:noMultiLvlLbl val="0"/>
      </c:catAx>
      <c:valAx>
        <c:axId val="182435200"/>
        <c:scaling>
          <c:orientation val="minMax"/>
        </c:scaling>
        <c:delete val="1"/>
        <c:axPos val="l"/>
        <c:numFmt formatCode="General" sourceLinked="1"/>
        <c:majorTickMark val="out"/>
        <c:minorTickMark val="none"/>
        <c:tickLblPos val="nextTo"/>
        <c:crossAx val="182433664"/>
        <c:crosses val="autoZero"/>
        <c:crossBetween val="between"/>
      </c:valAx>
      <c:spPr>
        <a:solidFill>
          <a:srgbClr val="CCCCFF"/>
        </a:solidFill>
        <a:ln w="12700">
          <a:solidFill>
            <a:srgbClr val="808080"/>
          </a:solidFill>
          <a:prstDash val="solid"/>
        </a:ln>
      </c:spPr>
    </c:plotArea>
    <c:legend>
      <c:legendPos val="r"/>
      <c:layout>
        <c:manualLayout>
          <c:xMode val="edge"/>
          <c:yMode val="edge"/>
          <c:x val="8.19152228456827E-2"/>
          <c:y val="9.4980287873195193E-2"/>
          <c:w val="0.74171263538210697"/>
          <c:h val="4.5867645716659203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smtClean="0"/>
              <a:t>2000-2013</a:t>
            </a:r>
            <a:r>
              <a:rPr lang="en-US" sz="2000" baseline="0" dirty="0" smtClean="0"/>
              <a:t> February</a:t>
            </a:r>
            <a:r>
              <a:rPr lang="en-US" sz="2000" dirty="0" smtClean="0"/>
              <a:t> Precipitation Totals</a:t>
            </a:r>
          </a:p>
          <a:p>
            <a:pPr>
              <a:defRPr/>
            </a:pPr>
            <a:r>
              <a:rPr lang="en-US" sz="2000" dirty="0" smtClean="0"/>
              <a:t>Fairbanks</a:t>
            </a:r>
            <a:r>
              <a:rPr lang="en-US" sz="2000" baseline="0" dirty="0" smtClean="0"/>
              <a:t> Museum</a:t>
            </a:r>
            <a:endParaRPr lang="en-US" sz="2000" dirty="0"/>
          </a:p>
        </c:rich>
      </c:tx>
      <c:layout>
        <c:manualLayout>
          <c:xMode val="edge"/>
          <c:yMode val="edge"/>
          <c:x val="0.24871656807303999"/>
          <c:y val="2.0338983050847401E-2"/>
        </c:manualLayout>
      </c:layout>
      <c:overlay val="0"/>
    </c:title>
    <c:autoTitleDeleted val="0"/>
    <c:plotArea>
      <c:layout>
        <c:manualLayout>
          <c:layoutTarget val="inner"/>
          <c:xMode val="edge"/>
          <c:yMode val="edge"/>
          <c:x val="5.96342562049045E-2"/>
          <c:y val="0.14466764084831399"/>
          <c:w val="0.91387562019444502"/>
          <c:h val="0.700392489359418"/>
        </c:manualLayout>
      </c:layout>
      <c:barChart>
        <c:barDir val="col"/>
        <c:grouping val="clustered"/>
        <c:varyColors val="0"/>
        <c:ser>
          <c:idx val="0"/>
          <c:order val="0"/>
          <c:tx>
            <c:strRef>
              <c:f>February!$G$4</c:f>
              <c:strCache>
                <c:ptCount val="1"/>
                <c:pt idx="0">
                  <c:v>Monthly Total Precip</c:v>
                </c:pt>
              </c:strCache>
            </c:strRef>
          </c:tx>
          <c:spPr>
            <a:solidFill>
              <a:schemeClr val="accent3">
                <a:lumMod val="60000"/>
                <a:lumOff val="40000"/>
              </a:schemeClr>
            </a:solidFill>
          </c:spPr>
          <c:invertIfNegative val="0"/>
          <c:dLbls>
            <c:delete val="1"/>
          </c:dLbls>
          <c:cat>
            <c:strRef>
              <c:f>February!$A$5:$A$19</c:f>
              <c:strCache>
                <c:ptCount val="15"/>
                <c:pt idx="0">
                  <c:v>Feb-00</c:v>
                </c:pt>
                <c:pt idx="1">
                  <c:v>Feb-01</c:v>
                </c:pt>
                <c:pt idx="2">
                  <c:v>Feb-02</c:v>
                </c:pt>
                <c:pt idx="3">
                  <c:v>Feb-03</c:v>
                </c:pt>
                <c:pt idx="4">
                  <c:v>Feb-04</c:v>
                </c:pt>
                <c:pt idx="5">
                  <c:v>Feb-05</c:v>
                </c:pt>
                <c:pt idx="6">
                  <c:v>Feb-06</c:v>
                </c:pt>
                <c:pt idx="7">
                  <c:v>Feb-07</c:v>
                </c:pt>
                <c:pt idx="8">
                  <c:v>Feb-08</c:v>
                </c:pt>
                <c:pt idx="9">
                  <c:v>Feb-09</c:v>
                </c:pt>
                <c:pt idx="10">
                  <c:v>Feb-10</c:v>
                </c:pt>
                <c:pt idx="11">
                  <c:v>Feb-11</c:v>
                </c:pt>
                <c:pt idx="12">
                  <c:v>Feb-12</c:v>
                </c:pt>
                <c:pt idx="13">
                  <c:v>Feb-13</c:v>
                </c:pt>
                <c:pt idx="14">
                  <c:v>Averages</c:v>
                </c:pt>
              </c:strCache>
            </c:strRef>
          </c:cat>
          <c:val>
            <c:numRef>
              <c:f>February!$G$5:$G$19</c:f>
              <c:numCache>
                <c:formatCode>General</c:formatCode>
                <c:ptCount val="15"/>
                <c:pt idx="0">
                  <c:v>2.78</c:v>
                </c:pt>
                <c:pt idx="1">
                  <c:v>3.14</c:v>
                </c:pt>
                <c:pt idx="2">
                  <c:v>6.31</c:v>
                </c:pt>
                <c:pt idx="3">
                  <c:v>0.78</c:v>
                </c:pt>
                <c:pt idx="4">
                  <c:v>0.44</c:v>
                </c:pt>
                <c:pt idx="5">
                  <c:v>2.2000000000000002</c:v>
                </c:pt>
                <c:pt idx="6">
                  <c:v>1.76</c:v>
                </c:pt>
                <c:pt idx="7">
                  <c:v>2.83</c:v>
                </c:pt>
                <c:pt idx="8">
                  <c:v>5.1599999999999966</c:v>
                </c:pt>
                <c:pt idx="9">
                  <c:v>1.9</c:v>
                </c:pt>
                <c:pt idx="10">
                  <c:v>1.1200000000000001</c:v>
                </c:pt>
                <c:pt idx="11">
                  <c:v>3.64</c:v>
                </c:pt>
                <c:pt idx="12">
                  <c:v>0.68</c:v>
                </c:pt>
                <c:pt idx="13">
                  <c:v>1.38</c:v>
                </c:pt>
                <c:pt idx="14">
                  <c:v>34.120000000000012</c:v>
                </c:pt>
              </c:numCache>
            </c:numRef>
          </c:val>
        </c:ser>
        <c:dLbls>
          <c:showLegendKey val="0"/>
          <c:showVal val="1"/>
          <c:showCatName val="0"/>
          <c:showSerName val="0"/>
          <c:showPercent val="0"/>
          <c:showBubbleSize val="0"/>
        </c:dLbls>
        <c:gapWidth val="75"/>
        <c:axId val="198193920"/>
        <c:axId val="198196608"/>
      </c:barChart>
      <c:lineChart>
        <c:grouping val="standard"/>
        <c:varyColors val="0"/>
        <c:ser>
          <c:idx val="1"/>
          <c:order val="1"/>
          <c:tx>
            <c:strRef>
              <c:f>February!$H$4</c:f>
              <c:strCache>
                <c:ptCount val="1"/>
                <c:pt idx="0">
                  <c:v>Overal Total Precip</c:v>
                </c:pt>
              </c:strCache>
            </c:strRef>
          </c:tx>
          <c:spPr>
            <a:ln>
              <a:solidFill>
                <a:schemeClr val="accent5">
                  <a:lumMod val="75000"/>
                </a:schemeClr>
              </a:solidFill>
            </a:ln>
          </c:spPr>
          <c:marker>
            <c:symbol val="circle"/>
            <c:size val="5"/>
            <c:spPr>
              <a:solidFill>
                <a:schemeClr val="accent5">
                  <a:lumMod val="75000"/>
                </a:schemeClr>
              </a:solidFill>
              <a:ln>
                <a:solidFill>
                  <a:schemeClr val="accent5">
                    <a:lumMod val="75000"/>
                  </a:schemeClr>
                </a:solidFill>
              </a:ln>
            </c:spPr>
          </c:marker>
          <c:dLbls>
            <c:dLbl>
              <c:idx val="0"/>
              <c:layout>
                <c:manualLayout>
                  <c:x val="-2.6490066225165601E-2"/>
                  <c:y val="-3.7878787878787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735099337748402E-2"/>
                  <c:y val="-3.7878787878787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942604856512203E-2"/>
                  <c:y val="-2.65151515151514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320088300220702E-2"/>
                  <c:y val="-2.65151515151514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735099337748297E-2"/>
                  <c:y val="-2.6515151515151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8565121412803502E-2"/>
                  <c:y val="-3.40909090909091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1501103752759E-2"/>
                  <c:y val="-3.78787878787877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357615894039701E-2"/>
                  <c:y val="-3.40909090909091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8565121412803502E-2"/>
                  <c:y val="-3.7878787878787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1942604856512099E-2"/>
                  <c:y val="-3.7878787878787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1942604856512203E-2"/>
                  <c:y val="-3.40909090909091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9735099337748297E-2"/>
                  <c:y val="-3.40909090909091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4150110375274299E-3"/>
                  <c:y val="-3.63901018922853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February!$A$5:$A$19</c:f>
              <c:strCache>
                <c:ptCount val="15"/>
                <c:pt idx="0">
                  <c:v>Feb-00</c:v>
                </c:pt>
                <c:pt idx="1">
                  <c:v>Feb-01</c:v>
                </c:pt>
                <c:pt idx="2">
                  <c:v>Feb-02</c:v>
                </c:pt>
                <c:pt idx="3">
                  <c:v>Feb-03</c:v>
                </c:pt>
                <c:pt idx="4">
                  <c:v>Feb-04</c:v>
                </c:pt>
                <c:pt idx="5">
                  <c:v>Feb-05</c:v>
                </c:pt>
                <c:pt idx="6">
                  <c:v>Feb-06</c:v>
                </c:pt>
                <c:pt idx="7">
                  <c:v>Feb-07</c:v>
                </c:pt>
                <c:pt idx="8">
                  <c:v>Feb-08</c:v>
                </c:pt>
                <c:pt idx="9">
                  <c:v>Feb-09</c:v>
                </c:pt>
                <c:pt idx="10">
                  <c:v>Feb-10</c:v>
                </c:pt>
                <c:pt idx="11">
                  <c:v>Feb-11</c:v>
                </c:pt>
                <c:pt idx="12">
                  <c:v>Feb-12</c:v>
                </c:pt>
                <c:pt idx="13">
                  <c:v>Feb-13</c:v>
                </c:pt>
                <c:pt idx="14">
                  <c:v>Averages</c:v>
                </c:pt>
              </c:strCache>
            </c:strRef>
          </c:cat>
          <c:val>
            <c:numRef>
              <c:f>February!$H$5:$H$19</c:f>
              <c:numCache>
                <c:formatCode>General</c:formatCode>
                <c:ptCount val="15"/>
                <c:pt idx="0">
                  <c:v>2.78</c:v>
                </c:pt>
                <c:pt idx="1">
                  <c:v>5.92</c:v>
                </c:pt>
                <c:pt idx="2">
                  <c:v>12.23</c:v>
                </c:pt>
                <c:pt idx="3">
                  <c:v>13.01</c:v>
                </c:pt>
                <c:pt idx="4">
                  <c:v>13.45</c:v>
                </c:pt>
                <c:pt idx="5">
                  <c:v>15.65</c:v>
                </c:pt>
                <c:pt idx="6">
                  <c:v>17.41</c:v>
                </c:pt>
                <c:pt idx="7">
                  <c:v>20.239999999999991</c:v>
                </c:pt>
                <c:pt idx="8">
                  <c:v>25.4</c:v>
                </c:pt>
                <c:pt idx="9">
                  <c:v>27.3</c:v>
                </c:pt>
                <c:pt idx="10">
                  <c:v>28.42</c:v>
                </c:pt>
                <c:pt idx="11">
                  <c:v>32.06</c:v>
                </c:pt>
                <c:pt idx="12">
                  <c:v>32.74</c:v>
                </c:pt>
                <c:pt idx="13">
                  <c:v>34.119999999999997</c:v>
                </c:pt>
                <c:pt idx="14">
                  <c:v>34.119999999999997</c:v>
                </c:pt>
              </c:numCache>
            </c:numRef>
          </c:val>
          <c:smooth val="0"/>
        </c:ser>
        <c:dLbls>
          <c:showLegendKey val="0"/>
          <c:showVal val="1"/>
          <c:showCatName val="0"/>
          <c:showSerName val="0"/>
          <c:showPercent val="0"/>
          <c:showBubbleSize val="0"/>
        </c:dLbls>
        <c:marker val="1"/>
        <c:smooth val="0"/>
        <c:axId val="198193920"/>
        <c:axId val="198196608"/>
      </c:lineChart>
      <c:catAx>
        <c:axId val="198193920"/>
        <c:scaling>
          <c:orientation val="minMax"/>
        </c:scaling>
        <c:delete val="0"/>
        <c:axPos val="b"/>
        <c:numFmt formatCode="General" sourceLinked="0"/>
        <c:majorTickMark val="none"/>
        <c:minorTickMark val="none"/>
        <c:tickLblPos val="nextTo"/>
        <c:crossAx val="198196608"/>
        <c:crosses val="autoZero"/>
        <c:auto val="1"/>
        <c:lblAlgn val="ctr"/>
        <c:lblOffset val="100"/>
        <c:noMultiLvlLbl val="0"/>
      </c:catAx>
      <c:valAx>
        <c:axId val="198196608"/>
        <c:scaling>
          <c:orientation val="minMax"/>
        </c:scaling>
        <c:delete val="0"/>
        <c:axPos val="l"/>
        <c:title>
          <c:tx>
            <c:rich>
              <a:bodyPr rot="-5400000" vert="horz"/>
              <a:lstStyle/>
              <a:p>
                <a:pPr>
                  <a:defRPr/>
                </a:pPr>
                <a:r>
                  <a:rPr lang="en-US"/>
                  <a:t>Precipitation (In)</a:t>
                </a:r>
              </a:p>
            </c:rich>
          </c:tx>
          <c:layout/>
          <c:overlay val="0"/>
        </c:title>
        <c:numFmt formatCode="General" sourceLinked="1"/>
        <c:majorTickMark val="none"/>
        <c:minorTickMark val="none"/>
        <c:tickLblPos val="nextTo"/>
        <c:crossAx val="198193920"/>
        <c:crosses val="autoZero"/>
        <c:crossBetween val="between"/>
      </c:valAx>
      <c:spPr>
        <a:solidFill>
          <a:schemeClr val="accent5">
            <a:lumMod val="20000"/>
            <a:lumOff val="80000"/>
          </a:schemeClr>
        </a:solidFill>
      </c:spPr>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2000-2010 Summer Precipitation Totals</a:t>
            </a:r>
            <a:r>
              <a:rPr lang="en-US" sz="2400" baseline="0" dirty="0"/>
              <a:t> From BTV, JSC, MVL, STJ</a:t>
            </a:r>
            <a:r>
              <a:rPr lang="en-US" sz="2400" dirty="0"/>
              <a:t> </a:t>
            </a:r>
          </a:p>
        </c:rich>
      </c:tx>
      <c:layout>
        <c:manualLayout>
          <c:xMode val="edge"/>
          <c:yMode val="edge"/>
          <c:x val="0.12892055921250381"/>
          <c:y val="1.77556221513075E-2"/>
        </c:manualLayout>
      </c:layout>
      <c:overlay val="0"/>
    </c:title>
    <c:autoTitleDeleted val="0"/>
    <c:plotArea>
      <c:layout>
        <c:manualLayout>
          <c:layoutTarget val="inner"/>
          <c:xMode val="edge"/>
          <c:yMode val="edge"/>
          <c:x val="6.7199930850695699E-2"/>
          <c:y val="0.173994720254563"/>
          <c:w val="0.92543345857979398"/>
          <c:h val="0.72663096481645195"/>
        </c:manualLayout>
      </c:layout>
      <c:barChart>
        <c:barDir val="col"/>
        <c:grouping val="clustered"/>
        <c:varyColors val="0"/>
        <c:ser>
          <c:idx val="0"/>
          <c:order val="0"/>
          <c:tx>
            <c:strRef>
              <c:f>Summers!$A$5</c:f>
              <c:strCache>
                <c:ptCount val="1"/>
                <c:pt idx="0">
                  <c:v>BTV (TP)</c:v>
                </c:pt>
              </c:strCache>
            </c:strRef>
          </c:tx>
          <c:invertIfNegative val="0"/>
          <c:cat>
            <c:numRef>
              <c:f>Summers!$B$4:$L$4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Summers!$B$5:$L$5</c:f>
              <c:numCache>
                <c:formatCode>General</c:formatCode>
                <c:ptCount val="11"/>
                <c:pt idx="0">
                  <c:v>10.119999999999999</c:v>
                </c:pt>
                <c:pt idx="1">
                  <c:v>7.43</c:v>
                </c:pt>
                <c:pt idx="2">
                  <c:v>11.16</c:v>
                </c:pt>
                <c:pt idx="3">
                  <c:v>8.7100000000000009</c:v>
                </c:pt>
                <c:pt idx="4">
                  <c:v>19.149999999999999</c:v>
                </c:pt>
                <c:pt idx="5">
                  <c:v>11.17</c:v>
                </c:pt>
                <c:pt idx="6">
                  <c:v>14.08</c:v>
                </c:pt>
                <c:pt idx="7">
                  <c:v>10.01</c:v>
                </c:pt>
                <c:pt idx="8">
                  <c:v>15.92</c:v>
                </c:pt>
                <c:pt idx="9">
                  <c:v>11.53</c:v>
                </c:pt>
                <c:pt idx="10">
                  <c:v>11.63</c:v>
                </c:pt>
              </c:numCache>
            </c:numRef>
          </c:val>
        </c:ser>
        <c:ser>
          <c:idx val="1"/>
          <c:order val="1"/>
          <c:tx>
            <c:strRef>
              <c:f>Summers!$A$6</c:f>
              <c:strCache>
                <c:ptCount val="1"/>
                <c:pt idx="0">
                  <c:v>JSC (TP)</c:v>
                </c:pt>
              </c:strCache>
            </c:strRef>
          </c:tx>
          <c:spPr>
            <a:solidFill>
              <a:schemeClr val="accent5">
                <a:lumMod val="60000"/>
                <a:lumOff val="40000"/>
              </a:schemeClr>
            </a:solidFill>
          </c:spPr>
          <c:invertIfNegative val="0"/>
          <c:cat>
            <c:numRef>
              <c:f>Summers!$B$4:$L$4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Summers!$B$6:$L$6</c:f>
              <c:numCache>
                <c:formatCode>General</c:formatCode>
                <c:ptCount val="11"/>
                <c:pt idx="0">
                  <c:v>11.56</c:v>
                </c:pt>
                <c:pt idx="1">
                  <c:v>7.94</c:v>
                </c:pt>
                <c:pt idx="2">
                  <c:v>15.48</c:v>
                </c:pt>
                <c:pt idx="3">
                  <c:v>10.75</c:v>
                </c:pt>
                <c:pt idx="4">
                  <c:v>20.89</c:v>
                </c:pt>
                <c:pt idx="5">
                  <c:v>12.23</c:v>
                </c:pt>
                <c:pt idx="6">
                  <c:v>15.02</c:v>
                </c:pt>
                <c:pt idx="7">
                  <c:v>13.97</c:v>
                </c:pt>
                <c:pt idx="8">
                  <c:v>19.059999999999999</c:v>
                </c:pt>
                <c:pt idx="9">
                  <c:v>12.52</c:v>
                </c:pt>
                <c:pt idx="10">
                  <c:v>12.05</c:v>
                </c:pt>
              </c:numCache>
            </c:numRef>
          </c:val>
        </c:ser>
        <c:ser>
          <c:idx val="2"/>
          <c:order val="2"/>
          <c:tx>
            <c:strRef>
              <c:f>Summers!$A$7</c:f>
              <c:strCache>
                <c:ptCount val="1"/>
                <c:pt idx="0">
                  <c:v>MVL (TP)</c:v>
                </c:pt>
              </c:strCache>
            </c:strRef>
          </c:tx>
          <c:spPr>
            <a:solidFill>
              <a:schemeClr val="accent4">
                <a:lumMod val="60000"/>
                <a:lumOff val="40000"/>
              </a:schemeClr>
            </a:solidFill>
          </c:spPr>
          <c:invertIfNegative val="0"/>
          <c:cat>
            <c:numRef>
              <c:f>Summers!$B$4:$L$4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Summers!$B$7:$L$7</c:f>
              <c:numCache>
                <c:formatCode>General</c:formatCode>
                <c:ptCount val="11"/>
                <c:pt idx="0">
                  <c:v>9.56</c:v>
                </c:pt>
                <c:pt idx="1">
                  <c:v>6.07</c:v>
                </c:pt>
                <c:pt idx="2">
                  <c:v>14.53</c:v>
                </c:pt>
                <c:pt idx="3">
                  <c:v>10.73</c:v>
                </c:pt>
                <c:pt idx="4">
                  <c:v>12.15</c:v>
                </c:pt>
                <c:pt idx="5">
                  <c:v>10.59</c:v>
                </c:pt>
                <c:pt idx="6">
                  <c:v>16.43</c:v>
                </c:pt>
                <c:pt idx="7">
                  <c:v>11.42</c:v>
                </c:pt>
                <c:pt idx="8">
                  <c:v>20.59</c:v>
                </c:pt>
                <c:pt idx="9">
                  <c:v>12.07</c:v>
                </c:pt>
                <c:pt idx="10">
                  <c:v>9.74</c:v>
                </c:pt>
              </c:numCache>
            </c:numRef>
          </c:val>
        </c:ser>
        <c:ser>
          <c:idx val="3"/>
          <c:order val="3"/>
          <c:tx>
            <c:strRef>
              <c:f>Summers!$A$8</c:f>
              <c:strCache>
                <c:ptCount val="1"/>
                <c:pt idx="0">
                  <c:v>STJ(TP)</c:v>
                </c:pt>
              </c:strCache>
            </c:strRef>
          </c:tx>
          <c:invertIfNegative val="0"/>
          <c:val>
            <c:numRef>
              <c:f>Summers!$B$8:$L$8</c:f>
              <c:numCache>
                <c:formatCode>General</c:formatCode>
                <c:ptCount val="11"/>
                <c:pt idx="0">
                  <c:v>7.99</c:v>
                </c:pt>
                <c:pt idx="1">
                  <c:v>6.78</c:v>
                </c:pt>
                <c:pt idx="2">
                  <c:v>12.33</c:v>
                </c:pt>
                <c:pt idx="3">
                  <c:v>11.36</c:v>
                </c:pt>
                <c:pt idx="4">
                  <c:v>10.26</c:v>
                </c:pt>
                <c:pt idx="5">
                  <c:v>12.87</c:v>
                </c:pt>
                <c:pt idx="6">
                  <c:v>17.37</c:v>
                </c:pt>
                <c:pt idx="7">
                  <c:v>10.37</c:v>
                </c:pt>
                <c:pt idx="8">
                  <c:v>18.77</c:v>
                </c:pt>
                <c:pt idx="9">
                  <c:v>12.05</c:v>
                </c:pt>
                <c:pt idx="10">
                  <c:v>13.77</c:v>
                </c:pt>
              </c:numCache>
            </c:numRef>
          </c:val>
        </c:ser>
        <c:dLbls>
          <c:showLegendKey val="0"/>
          <c:showVal val="0"/>
          <c:showCatName val="0"/>
          <c:showSerName val="0"/>
          <c:showPercent val="0"/>
          <c:showBubbleSize val="0"/>
        </c:dLbls>
        <c:gapWidth val="150"/>
        <c:axId val="198338816"/>
        <c:axId val="198357376"/>
      </c:barChart>
      <c:catAx>
        <c:axId val="198338816"/>
        <c:scaling>
          <c:orientation val="minMax"/>
        </c:scaling>
        <c:delete val="0"/>
        <c:axPos val="b"/>
        <c:title>
          <c:tx>
            <c:rich>
              <a:bodyPr/>
              <a:lstStyle/>
              <a:p>
                <a:pPr>
                  <a:defRPr/>
                </a:pPr>
                <a:r>
                  <a:rPr lang="en-US" sz="1200"/>
                  <a:t>Year</a:t>
                </a:r>
              </a:p>
            </c:rich>
          </c:tx>
          <c:layout/>
          <c:overlay val="0"/>
        </c:title>
        <c:numFmt formatCode="General" sourceLinked="1"/>
        <c:majorTickMark val="out"/>
        <c:minorTickMark val="none"/>
        <c:tickLblPos val="nextTo"/>
        <c:crossAx val="198357376"/>
        <c:crosses val="autoZero"/>
        <c:auto val="1"/>
        <c:lblAlgn val="ctr"/>
        <c:lblOffset val="100"/>
        <c:noMultiLvlLbl val="0"/>
      </c:catAx>
      <c:valAx>
        <c:axId val="198357376"/>
        <c:scaling>
          <c:orientation val="minMax"/>
        </c:scaling>
        <c:delete val="0"/>
        <c:axPos val="l"/>
        <c:majorGridlines/>
        <c:title>
          <c:tx>
            <c:rich>
              <a:bodyPr rot="-5400000" vert="horz"/>
              <a:lstStyle/>
              <a:p>
                <a:pPr>
                  <a:defRPr/>
                </a:pPr>
                <a:r>
                  <a:rPr lang="en-US"/>
                  <a:t>Precipitation (In)</a:t>
                </a:r>
              </a:p>
            </c:rich>
          </c:tx>
          <c:layout/>
          <c:overlay val="0"/>
        </c:title>
        <c:numFmt formatCode="General" sourceLinked="1"/>
        <c:majorTickMark val="out"/>
        <c:minorTickMark val="none"/>
        <c:tickLblPos val="nextTo"/>
        <c:crossAx val="198338816"/>
        <c:crosses val="autoZero"/>
        <c:crossBetween val="between"/>
      </c:valAx>
      <c:spPr>
        <a:solidFill>
          <a:srgbClr val="FFFFE5"/>
        </a:solidFill>
      </c:spPr>
    </c:plotArea>
    <c:legend>
      <c:legendPos val="r"/>
      <c:layout>
        <c:manualLayout>
          <c:xMode val="edge"/>
          <c:yMode val="edge"/>
          <c:x val="0.10871425479829"/>
          <c:y val="0.205158139016407"/>
          <c:w val="0.48238227883788798"/>
          <c:h val="6.8367889824582695E-2"/>
        </c:manualLayout>
      </c:layout>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0.47076</cdr:x>
      <cdr:y>0.91013</cdr:y>
    </cdr:from>
    <cdr:to>
      <cdr:x>0.57036</cdr:x>
      <cdr:y>0.98864</cdr:y>
    </cdr:to>
    <cdr:sp macro="" textlink="">
      <cdr:nvSpPr>
        <cdr:cNvPr id="2" name="TextBox 1"/>
        <cdr:cNvSpPr txBox="1"/>
      </cdr:nvSpPr>
      <cdr:spPr>
        <a:xfrm xmlns:a="http://schemas.openxmlformats.org/drawingml/2006/main">
          <a:off x="4321957" y="5256850"/>
          <a:ext cx="914400" cy="4534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72CB3D1-1BE7-CC47-8452-5A0697821637}" type="datetime1">
              <a:rPr lang="en-US" altLang="en-US"/>
              <a:pPr/>
              <a:t>3/17/2015</a:t>
            </a:fld>
            <a:endParaRPr lang="en-US" altLang="en-US"/>
          </a:p>
        </p:txBody>
      </p:sp>
      <p:sp>
        <p:nvSpPr>
          <p:cNvPr id="4" name="Slide Image Placeholder 3"/>
          <p:cNvSpPr>
            <a:spLocks noGrp="1" noRot="1" noChangeAspect="1"/>
          </p:cNvSpPr>
          <p:nvPr>
            <p:ph type="sldImg" idx="2"/>
          </p:nvPr>
        </p:nvSpPr>
        <p:spPr>
          <a:xfrm>
            <a:off x="3657600" y="3840163"/>
            <a:ext cx="256032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0065305B-43FC-E44A-A288-42266846E89A}"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657600" y="3840163"/>
            <a:ext cx="256032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9600">
                <a:solidFill>
                  <a:srgbClr val="000000"/>
                </a:solidFill>
                <a:ea typeface="MS PGothic" charset="-128"/>
              </a:rPr>
              <a:t>Copyright Colin Purrington (</a:t>
            </a:r>
            <a:r>
              <a:rPr lang="en-US" altLang="en-US" sz="9600">
                <a:solidFill>
                  <a:srgbClr val="000000"/>
                </a:solidFill>
                <a:latin typeface="Times New Roman" charset="0"/>
                <a:ea typeface="MS PGothic" charset="-128"/>
              </a:rPr>
              <a:t>http://colinpurrington.com/tips/academic/posterdesign).</a:t>
            </a:r>
            <a:endParaRPr lang="en-US" altLang="en-US" sz="9600">
              <a:solidFill>
                <a:srgbClr val="000000"/>
              </a:solidFill>
              <a:ea typeface="MS PGothic"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FC592AD-D4D9-E64F-9FA2-2325F72C6D62}" type="slidenum">
              <a:rPr lang="en-US" altLang="en-US"/>
              <a:pPr>
                <a:spcBef>
                  <a:spcPct val="0"/>
                </a:spcBef>
              </a:pPr>
              <a:t>1</a:t>
            </a:fld>
            <a:endParaRPr lang="en-US" altLang="en-US"/>
          </a:p>
        </p:txBody>
      </p:sp>
    </p:spTree>
    <p:extLst>
      <p:ext uri="{BB962C8B-B14F-4D97-AF65-F5344CB8AC3E}">
        <p14:creationId xmlns:p14="http://schemas.microsoft.com/office/powerpoint/2010/main" val="84693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0226675"/>
            <a:ext cx="3730806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137" y="18653126"/>
            <a:ext cx="30724929"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5A2C5C1-2473-8844-9F16-717968334A15}" type="slidenum">
              <a:rPr lang="en-US" altLang="en-US"/>
              <a:pPr/>
              <a:t>‹#›</a:t>
            </a:fld>
            <a:endParaRPr lang="en-US" altLang="en-US"/>
          </a:p>
        </p:txBody>
      </p:sp>
    </p:spTree>
    <p:extLst>
      <p:ext uri="{BB962C8B-B14F-4D97-AF65-F5344CB8AC3E}">
        <p14:creationId xmlns:p14="http://schemas.microsoft.com/office/powerpoint/2010/main" val="168169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5ECF1B0-20BD-B943-8800-1BBE3863EDFC}" type="slidenum">
              <a:rPr lang="en-US" altLang="en-US"/>
              <a:pPr/>
              <a:t>‹#›</a:t>
            </a:fld>
            <a:endParaRPr lang="en-US" altLang="en-US"/>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9" y="2925763"/>
            <a:ext cx="9326336"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568" y="2925763"/>
            <a:ext cx="278511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5C785BD-AF01-F84E-A20E-E1E8EB9DA299}" type="slidenum">
              <a:rPr lang="en-US" altLang="en-US"/>
              <a:pPr/>
              <a:t>‹#›</a:t>
            </a:fld>
            <a:endParaRPr lang="en-US" altLang="en-US"/>
          </a:p>
        </p:txBody>
      </p:sp>
    </p:spTree>
    <p:extLst>
      <p:ext uri="{BB962C8B-B14F-4D97-AF65-F5344CB8AC3E}">
        <p14:creationId xmlns:p14="http://schemas.microsoft.com/office/powerpoint/2010/main" val="7833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A2C8F1D-23B8-3441-886B-5D12EE6C9AB9}" type="slidenum">
              <a:rPr lang="en-US" altLang="en-US"/>
              <a:pPr/>
              <a:t>‹#›</a:t>
            </a:fld>
            <a:endParaRPr lang="en-US" altLang="en-US"/>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40"/>
            <a:ext cx="37308064"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9"/>
            <a:ext cx="37308064"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02BC08E-83E0-534E-9DCF-4630E4DF070B}" type="slidenum">
              <a:rPr lang="en-US" altLang="en-US"/>
              <a:pPr/>
              <a:t>‹#›</a:t>
            </a:fld>
            <a:endParaRPr lang="en-US" altLang="en-US"/>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571" y="9510715"/>
            <a:ext cx="1858871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0914" y="9510715"/>
            <a:ext cx="1858871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3AEDE54-6F99-FF42-95D8-59CA32A3260C}" type="slidenum">
              <a:rPr lang="en-US" altLang="en-US"/>
              <a:pPr/>
              <a:t>‹#›</a:t>
            </a:fld>
            <a:endParaRPr lang="en-US" altLang="en-US"/>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7369177"/>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833" y="10439402"/>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7369177"/>
            <a:ext cx="19399704"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664" y="10439402"/>
            <a:ext cx="19399704"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72293F8E-871E-6044-96F3-7F44CFE7B055}" type="slidenum">
              <a:rPr lang="en-US" altLang="en-US"/>
              <a:pPr/>
              <a:t>‹#›</a:t>
            </a:fld>
            <a:endParaRPr lang="en-US" altLang="en-US"/>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833B622-0C7B-0B46-884B-425EAA2DC10E}" type="slidenum">
              <a:rPr lang="en-US" altLang="en-US"/>
              <a:pPr/>
              <a:t>‹#›</a:t>
            </a:fld>
            <a:endParaRPr lang="en-US" altLang="en-US"/>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E891E9DD-CFA8-0643-A183-CD6AF4865057}" type="slidenum">
              <a:rPr lang="en-US" altLang="en-US"/>
              <a:pPr/>
              <a:t>‹#›</a:t>
            </a:fld>
            <a:endParaRPr lang="en-US" altLang="en-US"/>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968" y="1311277"/>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DDFC679-F2D6-A84E-BFA0-CF0A9407CCEB}" type="slidenum">
              <a:rPr lang="en-US" altLang="en-US"/>
              <a:pPr/>
              <a:t>‹#›</a:t>
            </a:fld>
            <a:endParaRPr lang="en-US" altLang="en-US"/>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7" y="23042563"/>
            <a:ext cx="2633526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437" y="2941641"/>
            <a:ext cx="2633526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437" y="25763540"/>
            <a:ext cx="2633526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6861858-4A1A-5E4F-8C5F-61141B316A77}" type="slidenum">
              <a:rPr lang="en-US" altLang="en-US"/>
              <a:pPr/>
              <a:t>‹#›</a:t>
            </a:fld>
            <a:endParaRPr lang="en-US" altLang="en-US"/>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570" y="2926080"/>
            <a:ext cx="3730806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07557" tIns="203779" rIns="407557" bIns="20377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91570" y="9511393"/>
            <a:ext cx="37308064" cy="1974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07557" tIns="203779" rIns="407557" bIns="2037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1568"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eaLnBrk="1" hangingPunct="1">
              <a:defRPr sz="6200">
                <a:latin typeface="Times New Roman" charset="0"/>
              </a:defRPr>
            </a:lvl1pPr>
          </a:lstStyle>
          <a:p>
            <a:endParaRPr lang="en-US" altLang="en-US"/>
          </a:p>
        </p:txBody>
      </p:sp>
      <p:sp>
        <p:nvSpPr>
          <p:cNvPr id="1029" name="Rectangle 5"/>
          <p:cNvSpPr>
            <a:spLocks noGrp="1" noChangeArrowheads="1"/>
          </p:cNvSpPr>
          <p:nvPr>
            <p:ph type="ftr" sz="quarter" idx="3"/>
          </p:nvPr>
        </p:nvSpPr>
        <p:spPr bwMode="auto">
          <a:xfrm>
            <a:off x="14996434" y="29992320"/>
            <a:ext cx="13898336"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eaLnBrk="1" hangingPunct="1">
              <a:defRPr sz="6200">
                <a:latin typeface="Times New Roman" charset="0"/>
              </a:defRPr>
            </a:lvl1pPr>
          </a:lstStyle>
          <a:p>
            <a:endParaRPr lang="en-US" altLang="en-US"/>
          </a:p>
        </p:txBody>
      </p:sp>
      <p:sp>
        <p:nvSpPr>
          <p:cNvPr id="1030" name="Rectangle 6"/>
          <p:cNvSpPr>
            <a:spLocks noGrp="1" noChangeArrowheads="1"/>
          </p:cNvSpPr>
          <p:nvPr>
            <p:ph type="sldNum" sz="quarter" idx="4"/>
          </p:nvPr>
        </p:nvSpPr>
        <p:spPr bwMode="auto">
          <a:xfrm>
            <a:off x="31455633" y="29992320"/>
            <a:ext cx="9144000" cy="219456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eaLnBrk="1" hangingPunct="1">
              <a:defRPr sz="6200">
                <a:latin typeface="Times New Roman" charset="0"/>
              </a:defRPr>
            </a:lvl1pPr>
          </a:lstStyle>
          <a:p>
            <a:fld id="{FB1B88E0-126F-234E-98F9-1F20899FE6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MS PGothic" pitchFamily="34" charset="-128"/>
          <a:cs typeface="ＭＳ Ｐゴシック" pitchFamily="-65" charset="-128"/>
        </a:defRPr>
      </a:lvl1pPr>
      <a:lvl2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2pPr>
      <a:lvl3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3pPr>
      <a:lvl4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4pPr>
      <a:lvl5pPr algn="ctr" defTabSz="4075113" rtl="0" eaLnBrk="0" fontAlgn="base" hangingPunct="0">
        <a:spcBef>
          <a:spcPct val="0"/>
        </a:spcBef>
        <a:spcAft>
          <a:spcPct val="0"/>
        </a:spcAft>
        <a:defRPr sz="19600">
          <a:solidFill>
            <a:schemeClr val="tx2"/>
          </a:solidFill>
          <a:latin typeface="Times New Roman" pitchFamily="-65" charset="0"/>
          <a:ea typeface="MS PGothic" pitchFamily="34" charset="-128"/>
          <a:cs typeface="ＭＳ Ｐゴシック" pitchFamily="-65" charset="-128"/>
        </a:defRPr>
      </a:lvl5pPr>
      <a:lvl6pPr marL="457200" algn="ctr" defTabSz="4075113" rtl="0" fontAlgn="base">
        <a:spcBef>
          <a:spcPct val="0"/>
        </a:spcBef>
        <a:spcAft>
          <a:spcPct val="0"/>
        </a:spcAft>
        <a:defRPr sz="19600">
          <a:solidFill>
            <a:schemeClr val="tx2"/>
          </a:solidFill>
          <a:latin typeface="Times New Roman" pitchFamily="-65" charset="0"/>
        </a:defRPr>
      </a:lvl6pPr>
      <a:lvl7pPr marL="914400" algn="ctr" defTabSz="4075113" rtl="0" fontAlgn="base">
        <a:spcBef>
          <a:spcPct val="0"/>
        </a:spcBef>
        <a:spcAft>
          <a:spcPct val="0"/>
        </a:spcAft>
        <a:defRPr sz="19600">
          <a:solidFill>
            <a:schemeClr val="tx2"/>
          </a:solidFill>
          <a:latin typeface="Times New Roman" pitchFamily="-65" charset="0"/>
        </a:defRPr>
      </a:lvl7pPr>
      <a:lvl8pPr marL="1371600" algn="ctr" defTabSz="4075113" rtl="0" fontAlgn="base">
        <a:spcBef>
          <a:spcPct val="0"/>
        </a:spcBef>
        <a:spcAft>
          <a:spcPct val="0"/>
        </a:spcAft>
        <a:defRPr sz="19600">
          <a:solidFill>
            <a:schemeClr val="tx2"/>
          </a:solidFill>
          <a:latin typeface="Times New Roman" pitchFamily="-65" charset="0"/>
        </a:defRPr>
      </a:lvl8pPr>
      <a:lvl9pPr marL="1828800" algn="ctr" defTabSz="4075113" rtl="0" fontAlgn="base">
        <a:spcBef>
          <a:spcPct val="0"/>
        </a:spcBef>
        <a:spcAft>
          <a:spcPct val="0"/>
        </a:spcAft>
        <a:defRPr sz="19600">
          <a:solidFill>
            <a:schemeClr val="tx2"/>
          </a:solidFill>
          <a:latin typeface="Times New Roman" pitchFamily="-65"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S PGothic" pitchFamily="34" charset="-128"/>
          <a:cs typeface="ＭＳ Ｐゴシック" pitchFamily="-65"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MS PGothic" pitchFamily="34"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MS PGothic" pitchFamily="34"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MS PGothic" pitchFamily="34"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MS PGothic" pitchFamily="34" charset="-128"/>
        </a:defRPr>
      </a:lvl5pPr>
      <a:lvl6pPr marL="9626600" indent="-1017588" algn="l" defTabSz="4075113" rtl="0" fontAlgn="base">
        <a:spcBef>
          <a:spcPct val="20000"/>
        </a:spcBef>
        <a:spcAft>
          <a:spcPct val="0"/>
        </a:spcAft>
        <a:buChar char="»"/>
        <a:defRPr sz="8900">
          <a:solidFill>
            <a:schemeClr val="tx1"/>
          </a:solidFill>
          <a:latin typeface="+mn-lt"/>
          <a:ea typeface="ＭＳ Ｐゴシック" pitchFamily="-65" charset="-128"/>
        </a:defRPr>
      </a:lvl6pPr>
      <a:lvl7pPr marL="10083800" indent="-1017588" algn="l" defTabSz="4075113" rtl="0" fontAlgn="base">
        <a:spcBef>
          <a:spcPct val="20000"/>
        </a:spcBef>
        <a:spcAft>
          <a:spcPct val="0"/>
        </a:spcAft>
        <a:buChar char="»"/>
        <a:defRPr sz="8900">
          <a:solidFill>
            <a:schemeClr val="tx1"/>
          </a:solidFill>
          <a:latin typeface="+mn-lt"/>
          <a:ea typeface="ＭＳ Ｐゴシック" pitchFamily="-65" charset="-128"/>
        </a:defRPr>
      </a:lvl7pPr>
      <a:lvl8pPr marL="10541000" indent="-1017588" algn="l" defTabSz="4075113" rtl="0" fontAlgn="base">
        <a:spcBef>
          <a:spcPct val="20000"/>
        </a:spcBef>
        <a:spcAft>
          <a:spcPct val="0"/>
        </a:spcAft>
        <a:buChar char="»"/>
        <a:defRPr sz="8900">
          <a:solidFill>
            <a:schemeClr val="tx1"/>
          </a:solidFill>
          <a:latin typeface="+mn-lt"/>
          <a:ea typeface="ＭＳ Ｐゴシック" pitchFamily="-65" charset="-128"/>
        </a:defRPr>
      </a:lvl8pPr>
      <a:lvl9pPr marL="10998200" indent="-1017588" algn="l" defTabSz="4075113" rtl="0" fontAlgn="base">
        <a:spcBef>
          <a:spcPct val="20000"/>
        </a:spcBef>
        <a:spcAft>
          <a:spcPct val="0"/>
        </a:spcAft>
        <a:buChar char="»"/>
        <a:defRPr sz="89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chart" Target="../charts/chart3.xml"/><Relationship Id="rId12"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chart" Target="../charts/chart2.xml"/><Relationship Id="rId11" Type="http://schemas.openxmlformats.org/officeDocument/2006/relationships/image" Target="../media/image3.jpeg"/><Relationship Id="rId5" Type="http://schemas.openxmlformats.org/officeDocument/2006/relationships/image" Target="../media/image1.png"/><Relationship Id="rId15" Type="http://schemas.openxmlformats.org/officeDocument/2006/relationships/image" Target="../media/image7.jpg"/><Relationship Id="rId10" Type="http://schemas.openxmlformats.org/officeDocument/2006/relationships/chart" Target="../charts/chart5.xml"/><Relationship Id="rId4" Type="http://schemas.openxmlformats.org/officeDocument/2006/relationships/chart" Target="../charts/chart1.xml"/><Relationship Id="rId9" Type="http://schemas.openxmlformats.org/officeDocument/2006/relationships/chart" Target="../charts/chart4.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074" name="Rectangle 60"/>
          <p:cNvSpPr>
            <a:spLocks noChangeArrowheads="1"/>
          </p:cNvSpPr>
          <p:nvPr/>
        </p:nvSpPr>
        <p:spPr bwMode="auto">
          <a:xfrm>
            <a:off x="0" y="0"/>
            <a:ext cx="43891200" cy="32918400"/>
          </a:xfrm>
          <a:prstGeom prst="rect">
            <a:avLst/>
          </a:prstGeom>
          <a:solidFill>
            <a:srgbClr val="00B0F0">
              <a:alpha val="7843"/>
            </a:srgbClr>
          </a:solidFill>
          <a:ln w="9525">
            <a:solidFill>
              <a:srgbClr val="D8D8D8"/>
            </a:solidFill>
            <a:miter lim="800000"/>
            <a:headEnd/>
            <a:tailEnd/>
          </a:ln>
          <a:effectLst>
            <a:outerShdw blurRad="63500" dist="23000" dir="5400000" rotWithShape="0">
              <a:srgbClr val="000000">
                <a:alpha val="34998"/>
              </a:srgbClr>
            </a:outerShdw>
          </a:effectLst>
        </p:spPr>
        <p:txBody>
          <a:bodyPr anchor="ctr"/>
          <a:lstStyle>
            <a:lvl1pPr>
              <a:defRPr sz="3200">
                <a:solidFill>
                  <a:schemeClr val="tx1"/>
                </a:solidFill>
                <a:latin typeface="Helvetica" charset="0"/>
                <a:ea typeface="MS PGothic" charset="-128"/>
              </a:defRPr>
            </a:lvl1pPr>
            <a:lvl2pPr marL="742950" indent="-285750">
              <a:defRPr sz="3200">
                <a:solidFill>
                  <a:schemeClr val="tx1"/>
                </a:solidFill>
                <a:latin typeface="Helvetica" charset="0"/>
                <a:ea typeface="MS PGothic" charset="-128"/>
              </a:defRPr>
            </a:lvl2pPr>
            <a:lvl3pPr marL="1143000" indent="-228600">
              <a:defRPr sz="3200">
                <a:solidFill>
                  <a:schemeClr val="tx1"/>
                </a:solidFill>
                <a:latin typeface="Helvetica" charset="0"/>
                <a:ea typeface="MS PGothic" charset="-128"/>
              </a:defRPr>
            </a:lvl3pPr>
            <a:lvl4pPr marL="1600200" indent="-228600">
              <a:defRPr sz="3200">
                <a:solidFill>
                  <a:schemeClr val="tx1"/>
                </a:solidFill>
                <a:latin typeface="Helvetica" charset="0"/>
                <a:ea typeface="MS PGothic" charset="-128"/>
              </a:defRPr>
            </a:lvl4pPr>
            <a:lvl5pPr marL="2057400" indent="-228600">
              <a:defRPr sz="3200">
                <a:solidFill>
                  <a:schemeClr val="tx1"/>
                </a:solidFill>
                <a:latin typeface="Helvetica" charset="0"/>
                <a:ea typeface="MS PGothic" charset="-128"/>
              </a:defRPr>
            </a:lvl5pPr>
            <a:lvl6pPr marL="2514600" indent="-228600" eaLnBrk="0" fontAlgn="base" hangingPunct="0">
              <a:spcBef>
                <a:spcPct val="0"/>
              </a:spcBef>
              <a:spcAft>
                <a:spcPct val="0"/>
              </a:spcAft>
              <a:defRPr sz="3200">
                <a:solidFill>
                  <a:schemeClr val="tx1"/>
                </a:solidFill>
                <a:latin typeface="Helvetica" charset="0"/>
                <a:ea typeface="MS PGothic" charset="-128"/>
              </a:defRPr>
            </a:lvl6pPr>
            <a:lvl7pPr marL="2971800" indent="-228600" eaLnBrk="0" fontAlgn="base" hangingPunct="0">
              <a:spcBef>
                <a:spcPct val="0"/>
              </a:spcBef>
              <a:spcAft>
                <a:spcPct val="0"/>
              </a:spcAft>
              <a:defRPr sz="3200">
                <a:solidFill>
                  <a:schemeClr val="tx1"/>
                </a:solidFill>
                <a:latin typeface="Helvetica" charset="0"/>
                <a:ea typeface="MS PGothic" charset="-128"/>
              </a:defRPr>
            </a:lvl7pPr>
            <a:lvl8pPr marL="3429000" indent="-228600" eaLnBrk="0" fontAlgn="base" hangingPunct="0">
              <a:spcBef>
                <a:spcPct val="0"/>
              </a:spcBef>
              <a:spcAft>
                <a:spcPct val="0"/>
              </a:spcAft>
              <a:defRPr sz="3200">
                <a:solidFill>
                  <a:schemeClr val="tx1"/>
                </a:solidFill>
                <a:latin typeface="Helvetica" charset="0"/>
                <a:ea typeface="MS PGothic" charset="-128"/>
              </a:defRPr>
            </a:lvl8pPr>
            <a:lvl9pPr marL="3886200" indent="-228600" eaLnBrk="0" fontAlgn="base" hangingPunct="0">
              <a:spcBef>
                <a:spcPct val="0"/>
              </a:spcBef>
              <a:spcAft>
                <a:spcPct val="0"/>
              </a:spcAft>
              <a:defRPr sz="3200">
                <a:solidFill>
                  <a:schemeClr val="tx1"/>
                </a:solidFill>
                <a:latin typeface="Helvetica" charset="0"/>
                <a:ea typeface="MS PGothic" charset="-128"/>
              </a:defRPr>
            </a:lvl9pPr>
          </a:lstStyle>
          <a:p>
            <a:pPr algn="ctr" eaLnBrk="1" hangingPunct="1"/>
            <a:endParaRPr lang="en-US" altLang="en-US">
              <a:solidFill>
                <a:srgbClr val="00B0F0"/>
              </a:solidFill>
              <a:latin typeface="Times New Roman" charset="0"/>
            </a:endParaRPr>
          </a:p>
        </p:txBody>
      </p:sp>
      <p:sp>
        <p:nvSpPr>
          <p:cNvPr id="3075" name="Text Box 7"/>
          <p:cNvSpPr txBox="1">
            <a:spLocks noChangeArrowheads="1"/>
          </p:cNvSpPr>
          <p:nvPr/>
        </p:nvSpPr>
        <p:spPr bwMode="auto">
          <a:xfrm>
            <a:off x="969252" y="6700053"/>
            <a:ext cx="14524346" cy="8242885"/>
          </a:xfrm>
          <a:prstGeom prst="rect">
            <a:avLst/>
          </a:prstGeom>
          <a:solidFill>
            <a:schemeClr val="bg1"/>
          </a:solidFill>
          <a:ln w="38100">
            <a:solidFill>
              <a:srgbClr val="000000"/>
            </a:solidFill>
            <a:round/>
            <a:headEnd/>
            <a:tailEnd/>
          </a:ln>
        </p:spPr>
        <p:txBody>
          <a:bodyPr lIns="457200" tIns="457200" rIns="457200" bIns="457200"/>
          <a:lstStyle>
            <a:lvl1pPr>
              <a:spcBef>
                <a:spcPct val="20000"/>
              </a:spcBef>
              <a:buChar char="•"/>
              <a:tabLst>
                <a:tab pos="500063" algn="l"/>
              </a:tabLst>
              <a:defRPr sz="14300">
                <a:solidFill>
                  <a:schemeClr val="tx1"/>
                </a:solidFill>
                <a:latin typeface="Times New Roman" charset="0"/>
                <a:ea typeface="MS PGothic" charset="-128"/>
              </a:defRPr>
            </a:lvl1pPr>
            <a:lvl2pPr marL="742950" indent="-285750">
              <a:spcBef>
                <a:spcPct val="20000"/>
              </a:spcBef>
              <a:buChar char="–"/>
              <a:tabLst>
                <a:tab pos="500063" algn="l"/>
              </a:tabLst>
              <a:defRPr sz="12500">
                <a:solidFill>
                  <a:schemeClr val="tx1"/>
                </a:solidFill>
                <a:latin typeface="Times New Roman" charset="0"/>
                <a:ea typeface="MS PGothic" charset="-128"/>
              </a:defRPr>
            </a:lvl2pPr>
            <a:lvl3pPr marL="1143000" indent="-228600">
              <a:spcBef>
                <a:spcPct val="20000"/>
              </a:spcBef>
              <a:buChar char="•"/>
              <a:tabLst>
                <a:tab pos="500063" algn="l"/>
              </a:tabLst>
              <a:defRPr sz="10700">
                <a:solidFill>
                  <a:schemeClr val="tx1"/>
                </a:solidFill>
                <a:latin typeface="Times New Roman" charset="0"/>
                <a:ea typeface="MS PGothic" charset="-128"/>
              </a:defRPr>
            </a:lvl3pPr>
            <a:lvl4pPr marL="1600200" indent="-228600">
              <a:spcBef>
                <a:spcPct val="20000"/>
              </a:spcBef>
              <a:buChar char="–"/>
              <a:tabLst>
                <a:tab pos="500063" algn="l"/>
              </a:tabLst>
              <a:defRPr sz="8900">
                <a:solidFill>
                  <a:schemeClr val="tx1"/>
                </a:solidFill>
                <a:latin typeface="Times New Roman" charset="0"/>
                <a:ea typeface="MS PGothic" charset="-128"/>
              </a:defRPr>
            </a:lvl4pPr>
            <a:lvl5pPr marL="2057400" indent="-228600">
              <a:spcBef>
                <a:spcPct val="20000"/>
              </a:spcBef>
              <a:buChar char="»"/>
              <a:tabLst>
                <a:tab pos="500063" algn="l"/>
              </a:tabLst>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9pPr>
          </a:lstStyle>
          <a:p>
            <a:pPr algn="just" eaLnBrk="1" hangingPunct="1">
              <a:spcBef>
                <a:spcPct val="50000"/>
              </a:spcBef>
              <a:buFontTx/>
              <a:buNone/>
            </a:pPr>
            <a:r>
              <a:rPr lang="en-US" altLang="en-US" sz="4800" b="1" dirty="0">
                <a:latin typeface="+mj-lt"/>
              </a:rPr>
              <a:t>Introduction</a:t>
            </a:r>
          </a:p>
          <a:p>
            <a:pPr eaLnBrk="1" hangingPunct="1">
              <a:spcBef>
                <a:spcPct val="10000"/>
              </a:spcBef>
              <a:buFontTx/>
              <a:buNone/>
            </a:pPr>
            <a:r>
              <a:rPr lang="en-US" altLang="ja-JP" sz="3600" dirty="0" smtClean="0"/>
              <a:t>The various Intergovernmental Panel on Climate Change (IPCC) reports focused on global climate change scenarios. However, the</a:t>
            </a:r>
            <a:r>
              <a:rPr lang="en-US" sz="3600" dirty="0" smtClean="0"/>
              <a:t> general </a:t>
            </a:r>
            <a:r>
              <a:rPr lang="en-US" sz="3600" dirty="0"/>
              <a:t>public are more </a:t>
            </a:r>
            <a:r>
              <a:rPr lang="en-US" sz="3600" dirty="0" smtClean="0"/>
              <a:t>concerned by </a:t>
            </a:r>
            <a:r>
              <a:rPr lang="en-US" sz="3600" dirty="0"/>
              <a:t>local and regional </a:t>
            </a:r>
            <a:r>
              <a:rPr lang="en-US" sz="3600" dirty="0" smtClean="0"/>
              <a:t>changes that may develop within the global context (IPCC, 2014)</a:t>
            </a:r>
            <a:r>
              <a:rPr lang="en-US" altLang="ja-JP" sz="3600" dirty="0" smtClean="0"/>
              <a:t>. </a:t>
            </a:r>
            <a:r>
              <a:rPr lang="en-US" sz="3600" dirty="0" smtClean="0"/>
              <a:t>Microclimate analyses allow  an evaluation of </a:t>
            </a:r>
            <a:r>
              <a:rPr lang="en-US" sz="3600" dirty="0"/>
              <a:t>what is happening in our </a:t>
            </a:r>
            <a:r>
              <a:rPr lang="en-US" sz="3600" dirty="0" smtClean="0"/>
              <a:t>region as it relates to the larger </a:t>
            </a:r>
            <a:r>
              <a:rPr lang="en-US" sz="3600" dirty="0"/>
              <a:t>question of global </a:t>
            </a:r>
            <a:r>
              <a:rPr lang="en-US" sz="3600" dirty="0" smtClean="0"/>
              <a:t>changes. The</a:t>
            </a:r>
            <a:r>
              <a:rPr lang="en-US" altLang="ja-JP" sz="3600" dirty="0" smtClean="0"/>
              <a:t> purpose of this  project was to  evaluate  weather  data for the St. Johnsbury area (STJ) from 2000 to 2014. This data was processed  into monthly, seasonal, and yearly data. Once this individual station evaluation was complete, the results were compared to other stations in the northern tier of Vermont: Johnson (JSC), Burlington (BTV), and Morrisville (MVL), (shown by the location map in   Figure 1).</a:t>
            </a:r>
            <a:endParaRPr lang="en-US" altLang="en-US" sz="3600" dirty="0"/>
          </a:p>
          <a:p>
            <a:pPr eaLnBrk="1" hangingPunct="1">
              <a:spcBef>
                <a:spcPct val="10000"/>
              </a:spcBef>
              <a:buFontTx/>
              <a:buNone/>
            </a:pPr>
            <a:endParaRPr lang="en-US" altLang="ja-JP" sz="3600" dirty="0"/>
          </a:p>
        </p:txBody>
      </p:sp>
      <p:sp>
        <p:nvSpPr>
          <p:cNvPr id="3076" name="Text Box 11"/>
          <p:cNvSpPr txBox="1">
            <a:spLocks noChangeArrowheads="1"/>
          </p:cNvSpPr>
          <p:nvPr/>
        </p:nvSpPr>
        <p:spPr bwMode="auto">
          <a:xfrm>
            <a:off x="962591" y="14527774"/>
            <a:ext cx="14531007" cy="6178276"/>
          </a:xfrm>
          <a:prstGeom prst="rect">
            <a:avLst/>
          </a:prstGeom>
          <a:solidFill>
            <a:schemeClr val="bg1"/>
          </a:solidFill>
          <a:ln w="38100">
            <a:solidFill>
              <a:srgbClr val="000000"/>
            </a:solidFill>
            <a:round/>
            <a:headEnd/>
            <a:tailEnd/>
          </a:ln>
        </p:spPr>
        <p:txBody>
          <a:bodyPr lIns="457200" tIns="457200" rIns="457200" bIns="457200"/>
          <a:lstStyle>
            <a:lvl1pPr>
              <a:spcBef>
                <a:spcPct val="20000"/>
              </a:spcBef>
              <a:buChar char="•"/>
              <a:tabLst>
                <a:tab pos="508000" algn="l"/>
              </a:tabLst>
              <a:defRPr sz="14300">
                <a:solidFill>
                  <a:schemeClr val="tx1"/>
                </a:solidFill>
                <a:latin typeface="Times New Roman" charset="0"/>
                <a:ea typeface="MS PGothic" charset="-128"/>
              </a:defRPr>
            </a:lvl1pPr>
            <a:lvl2pPr marL="742950" indent="-285750">
              <a:spcBef>
                <a:spcPct val="20000"/>
              </a:spcBef>
              <a:buChar char="–"/>
              <a:tabLst>
                <a:tab pos="508000" algn="l"/>
              </a:tabLst>
              <a:defRPr sz="12500">
                <a:solidFill>
                  <a:schemeClr val="tx1"/>
                </a:solidFill>
                <a:latin typeface="Times New Roman" charset="0"/>
                <a:ea typeface="MS PGothic" charset="-128"/>
              </a:defRPr>
            </a:lvl2pPr>
            <a:lvl3pPr marL="1143000" indent="-228600">
              <a:spcBef>
                <a:spcPct val="20000"/>
              </a:spcBef>
              <a:buChar char="•"/>
              <a:tabLst>
                <a:tab pos="508000" algn="l"/>
              </a:tabLst>
              <a:defRPr sz="10700">
                <a:solidFill>
                  <a:schemeClr val="tx1"/>
                </a:solidFill>
                <a:latin typeface="Times New Roman" charset="0"/>
                <a:ea typeface="MS PGothic" charset="-128"/>
              </a:defRPr>
            </a:lvl3pPr>
            <a:lvl4pPr marL="1600200" indent="-228600">
              <a:spcBef>
                <a:spcPct val="20000"/>
              </a:spcBef>
              <a:buChar char="–"/>
              <a:tabLst>
                <a:tab pos="508000" algn="l"/>
              </a:tabLst>
              <a:defRPr sz="8900">
                <a:solidFill>
                  <a:schemeClr val="tx1"/>
                </a:solidFill>
                <a:latin typeface="Times New Roman" charset="0"/>
                <a:ea typeface="MS PGothic" charset="-128"/>
              </a:defRPr>
            </a:lvl4pPr>
            <a:lvl5pPr marL="2057400" indent="-228600">
              <a:spcBef>
                <a:spcPct val="20000"/>
              </a:spcBef>
              <a:buChar char="»"/>
              <a:tabLst>
                <a:tab pos="508000" algn="l"/>
              </a:tabLst>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tabLst>
                <a:tab pos="508000" algn="l"/>
              </a:tabLst>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tabLst>
                <a:tab pos="508000" algn="l"/>
              </a:tabLst>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tabLst>
                <a:tab pos="508000" algn="l"/>
              </a:tabLst>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tabLst>
                <a:tab pos="508000" algn="l"/>
              </a:tabLst>
              <a:defRPr sz="8900">
                <a:solidFill>
                  <a:schemeClr val="tx1"/>
                </a:solidFill>
                <a:latin typeface="Times New Roman" charset="0"/>
                <a:ea typeface="MS PGothic" charset="-128"/>
              </a:defRPr>
            </a:lvl9pPr>
          </a:lstStyle>
          <a:p>
            <a:pPr algn="just" eaLnBrk="1" hangingPunct="1">
              <a:spcBef>
                <a:spcPct val="50000"/>
              </a:spcBef>
              <a:buFontTx/>
              <a:buNone/>
            </a:pPr>
            <a:r>
              <a:rPr lang="en-US" altLang="en-US" sz="4800" b="1" dirty="0">
                <a:solidFill>
                  <a:srgbClr val="000000"/>
                </a:solidFill>
                <a:latin typeface="+mj-lt"/>
              </a:rPr>
              <a:t>Materials and </a:t>
            </a:r>
            <a:r>
              <a:rPr lang="en-US" altLang="en-US" sz="4800" b="1" dirty="0" smtClean="0">
                <a:solidFill>
                  <a:srgbClr val="000000"/>
                </a:solidFill>
                <a:latin typeface="+mj-lt"/>
              </a:rPr>
              <a:t>Methods</a:t>
            </a:r>
          </a:p>
          <a:p>
            <a:pPr algn="just" eaLnBrk="1" hangingPunct="1">
              <a:spcBef>
                <a:spcPct val="50000"/>
              </a:spcBef>
              <a:buFontTx/>
              <a:buNone/>
            </a:pPr>
            <a:r>
              <a:rPr lang="en-US" altLang="en-US" sz="3600" dirty="0" smtClean="0"/>
              <a:t>Weather statistics for the St. Johnsbury station were accessed from the National Climate Data Center (www.ncdc.noaa.gov). This data was compiled </a:t>
            </a:r>
            <a:r>
              <a:rPr lang="en-US" altLang="en-US" sz="3600" dirty="0"/>
              <a:t>into </a:t>
            </a:r>
            <a:r>
              <a:rPr lang="en-US" altLang="en-US" sz="3600" dirty="0" smtClean="0"/>
              <a:t>different tables </a:t>
            </a:r>
            <a:r>
              <a:rPr lang="en-US" altLang="en-US" sz="3600" dirty="0"/>
              <a:t>and graphs (hourly/daily, </a:t>
            </a:r>
            <a:r>
              <a:rPr lang="en-US" altLang="en-US" sz="3600" dirty="0" smtClean="0"/>
              <a:t>monthly, seasonal</a:t>
            </a:r>
            <a:r>
              <a:rPr lang="en-US" altLang="en-US" sz="3600" dirty="0"/>
              <a:t>, and yearly </a:t>
            </a:r>
            <a:r>
              <a:rPr lang="en-US" altLang="en-US" sz="3600" dirty="0" smtClean="0"/>
              <a:t>data) using  Microsoft Excel. The </a:t>
            </a:r>
            <a:r>
              <a:rPr lang="en-US" altLang="en-US" sz="3600" dirty="0"/>
              <a:t>next part of this research focused on the comparison </a:t>
            </a:r>
            <a:r>
              <a:rPr lang="en-US" altLang="en-US" sz="3600" dirty="0" smtClean="0"/>
              <a:t>of processed </a:t>
            </a:r>
            <a:r>
              <a:rPr lang="en-US" altLang="en-US" sz="3600" dirty="0"/>
              <a:t>weather </a:t>
            </a:r>
            <a:r>
              <a:rPr lang="en-US" altLang="en-US" sz="3600" dirty="0" smtClean="0"/>
              <a:t>data (compiled by previous RACC investigators) </a:t>
            </a:r>
            <a:r>
              <a:rPr lang="en-US" altLang="en-US" sz="3600" dirty="0"/>
              <a:t>from three other stations: Burlington, Johnson, and </a:t>
            </a:r>
            <a:r>
              <a:rPr lang="en-US" altLang="en-US" sz="3600" dirty="0" smtClean="0"/>
              <a:t>Morrisville. Figure </a:t>
            </a:r>
            <a:r>
              <a:rPr lang="en-US" altLang="en-US" sz="3600" dirty="0"/>
              <a:t>2</a:t>
            </a:r>
            <a:r>
              <a:rPr lang="en-US" altLang="en-US" sz="3600" dirty="0" smtClean="0"/>
              <a:t> shows a </a:t>
            </a:r>
            <a:r>
              <a:rPr lang="en-US" altLang="en-US" sz="3600" dirty="0"/>
              <a:t>comparison </a:t>
            </a:r>
            <a:r>
              <a:rPr lang="en-US" altLang="en-US" sz="3600" dirty="0" smtClean="0"/>
              <a:t>data for the St. Johnsbury station </a:t>
            </a:r>
            <a:r>
              <a:rPr lang="en-US" altLang="en-US" sz="3600" dirty="0"/>
              <a:t>for the month of February from </a:t>
            </a:r>
            <a:r>
              <a:rPr lang="en-US" altLang="en-US" sz="3600" dirty="0" smtClean="0"/>
              <a:t>2000-2013.   </a:t>
            </a:r>
            <a:endParaRPr lang="en-US" altLang="en-US" sz="3600" dirty="0"/>
          </a:p>
          <a:p>
            <a:pPr eaLnBrk="1" hangingPunct="1">
              <a:spcBef>
                <a:spcPct val="10000"/>
              </a:spcBef>
              <a:buFontTx/>
              <a:buNone/>
            </a:pPr>
            <a:endParaRPr lang="en-US" altLang="en-US" sz="2800" dirty="0"/>
          </a:p>
        </p:txBody>
      </p:sp>
      <p:sp>
        <p:nvSpPr>
          <p:cNvPr id="3077" name="Text Box 16"/>
          <p:cNvSpPr txBox="1">
            <a:spLocks noChangeArrowheads="1"/>
          </p:cNvSpPr>
          <p:nvPr/>
        </p:nvSpPr>
        <p:spPr bwMode="auto">
          <a:xfrm>
            <a:off x="33429173" y="26715421"/>
            <a:ext cx="9338082" cy="5754269"/>
          </a:xfrm>
          <a:prstGeom prst="rect">
            <a:avLst/>
          </a:prstGeom>
          <a:solidFill>
            <a:schemeClr val="bg1"/>
          </a:solidFill>
          <a:ln w="38100">
            <a:solidFill>
              <a:srgbClr val="000000"/>
            </a:solidFill>
            <a:round/>
            <a:headEnd/>
            <a:tailEnd/>
          </a:ln>
        </p:spPr>
        <p:txBody>
          <a:bodyPr lIns="457200" tIns="457200" rIns="457200" bIns="457200"/>
          <a:lstStyle>
            <a:lvl1pPr>
              <a:spcBef>
                <a:spcPct val="20000"/>
              </a:spcBef>
              <a:buChar char="•"/>
              <a:defRPr sz="14300">
                <a:solidFill>
                  <a:schemeClr val="tx1"/>
                </a:solidFill>
                <a:latin typeface="Times New Roman" charset="0"/>
                <a:ea typeface="MS PGothic" charset="-128"/>
              </a:defRPr>
            </a:lvl1pPr>
            <a:lvl2pPr marL="742950" indent="-285750">
              <a:spcBef>
                <a:spcPct val="20000"/>
              </a:spcBef>
              <a:buChar char="–"/>
              <a:defRPr sz="12500">
                <a:solidFill>
                  <a:schemeClr val="tx1"/>
                </a:solidFill>
                <a:latin typeface="Times New Roman" charset="0"/>
                <a:ea typeface="MS PGothic" charset="-128"/>
              </a:defRPr>
            </a:lvl2pPr>
            <a:lvl3pPr marL="1143000" indent="-228600">
              <a:spcBef>
                <a:spcPct val="20000"/>
              </a:spcBef>
              <a:buChar char="•"/>
              <a:defRPr sz="10700">
                <a:solidFill>
                  <a:schemeClr val="tx1"/>
                </a:solidFill>
                <a:latin typeface="Times New Roman" charset="0"/>
                <a:ea typeface="MS PGothic" charset="-128"/>
              </a:defRPr>
            </a:lvl3pPr>
            <a:lvl4pPr marL="1600200" indent="-228600">
              <a:spcBef>
                <a:spcPct val="20000"/>
              </a:spcBef>
              <a:buChar char="–"/>
              <a:defRPr sz="8900">
                <a:solidFill>
                  <a:schemeClr val="tx1"/>
                </a:solidFill>
                <a:latin typeface="Times New Roman" charset="0"/>
                <a:ea typeface="MS PGothic" charset="-128"/>
              </a:defRPr>
            </a:lvl4pPr>
            <a:lvl5pPr marL="2057400" indent="-228600">
              <a:spcBef>
                <a:spcPct val="20000"/>
              </a:spcBef>
              <a:buChar char="»"/>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8900">
                <a:solidFill>
                  <a:schemeClr val="tx1"/>
                </a:solidFill>
                <a:latin typeface="Times New Roman" charset="0"/>
                <a:ea typeface="MS PGothic" charset="-128"/>
              </a:defRPr>
            </a:lvl9pPr>
          </a:lstStyle>
          <a:p>
            <a:pPr eaLnBrk="1" hangingPunct="1">
              <a:spcBef>
                <a:spcPct val="50000"/>
              </a:spcBef>
              <a:buFontTx/>
              <a:buNone/>
            </a:pPr>
            <a:r>
              <a:rPr lang="en-US" altLang="en-US" sz="4000" b="1" dirty="0">
                <a:solidFill>
                  <a:srgbClr val="000000"/>
                </a:solidFill>
                <a:latin typeface="+mj-lt"/>
              </a:rPr>
              <a:t>Acknowledgments</a:t>
            </a:r>
          </a:p>
          <a:p>
            <a:pPr eaLnBrk="1" hangingPunct="1">
              <a:spcBef>
                <a:spcPct val="50000"/>
              </a:spcBef>
              <a:buFontTx/>
              <a:buNone/>
            </a:pPr>
            <a:r>
              <a:rPr lang="en-US" altLang="en-US" sz="2400" dirty="0">
                <a:solidFill>
                  <a:srgbClr val="000000"/>
                </a:solidFill>
                <a:latin typeface="+mj-lt"/>
              </a:rPr>
              <a:t>I would like to thank Dr. Tania </a:t>
            </a:r>
            <a:r>
              <a:rPr lang="en-US" altLang="en-US" sz="2400" dirty="0" smtClean="0">
                <a:solidFill>
                  <a:srgbClr val="000000"/>
                </a:solidFill>
                <a:latin typeface="+mj-lt"/>
              </a:rPr>
              <a:t>Bacchus </a:t>
            </a:r>
            <a:r>
              <a:rPr lang="en-US" altLang="en-US" sz="2400" dirty="0">
                <a:solidFill>
                  <a:srgbClr val="000000"/>
                </a:solidFill>
                <a:latin typeface="+mj-lt"/>
              </a:rPr>
              <a:t>for being my mentor through this process; providing me knowledge  and support to do this project.  Thank you to Laurence  </a:t>
            </a:r>
            <a:r>
              <a:rPr lang="en-US" altLang="en-US" sz="2400" dirty="0" smtClean="0">
                <a:solidFill>
                  <a:srgbClr val="000000"/>
                </a:solidFill>
                <a:latin typeface="+mj-lt"/>
              </a:rPr>
              <a:t>Hayes, the </a:t>
            </a:r>
            <a:r>
              <a:rPr lang="en-US" altLang="en-US" sz="2400" dirty="0">
                <a:solidFill>
                  <a:srgbClr val="000000"/>
                </a:solidFill>
                <a:latin typeface="+mj-lt"/>
              </a:rPr>
              <a:t>Fairbanks </a:t>
            </a:r>
            <a:r>
              <a:rPr lang="en-US" altLang="en-US" sz="2400" dirty="0" smtClean="0">
                <a:solidFill>
                  <a:srgbClr val="000000"/>
                </a:solidFill>
                <a:latin typeface="+mj-lt"/>
              </a:rPr>
              <a:t>Museum, the National Climate Data Center, Ashley Fortin and Brittany McCarthy </a:t>
            </a:r>
            <a:r>
              <a:rPr lang="en-US" altLang="en-US" sz="2400" dirty="0">
                <a:solidFill>
                  <a:srgbClr val="000000"/>
                </a:solidFill>
                <a:latin typeface="+mj-lt"/>
              </a:rPr>
              <a:t>for providing me with information to complete this project</a:t>
            </a:r>
            <a:r>
              <a:rPr lang="en-US" altLang="en-US" sz="2400" dirty="0" smtClean="0">
                <a:solidFill>
                  <a:srgbClr val="000000"/>
                </a:solidFill>
                <a:latin typeface="+mj-lt"/>
              </a:rPr>
              <a:t>. And Thank you RACC, CWDD and the NSF for there funding of this project.   </a:t>
            </a:r>
          </a:p>
          <a:p>
            <a:pPr eaLnBrk="1" hangingPunct="1">
              <a:spcBef>
                <a:spcPct val="10000"/>
              </a:spcBef>
              <a:buFontTx/>
              <a:buNone/>
            </a:pPr>
            <a:r>
              <a:rPr lang="en-US" altLang="en-US" sz="2400" dirty="0" smtClean="0"/>
              <a:t>For </a:t>
            </a:r>
            <a:r>
              <a:rPr lang="en-US" altLang="en-US" sz="2400" dirty="0"/>
              <a:t>further information please contact: </a:t>
            </a:r>
          </a:p>
          <a:p>
            <a:pPr eaLnBrk="1" hangingPunct="1">
              <a:spcBef>
                <a:spcPct val="10000"/>
              </a:spcBef>
              <a:buFontTx/>
              <a:buNone/>
            </a:pPr>
            <a:r>
              <a:rPr lang="en-US" altLang="en-US" sz="2400" dirty="0"/>
              <a:t>Nasser.Abdel-Fatah@jsc.edu or: </a:t>
            </a:r>
          </a:p>
          <a:p>
            <a:pPr eaLnBrk="1" hangingPunct="1">
              <a:spcBef>
                <a:spcPct val="10000"/>
              </a:spcBef>
              <a:buFontTx/>
              <a:buNone/>
            </a:pPr>
            <a:r>
              <a:rPr lang="en-US" altLang="en-US" sz="2400" dirty="0"/>
              <a:t>Tania.Bacchus@jsc.edu </a:t>
            </a:r>
          </a:p>
          <a:p>
            <a:pPr eaLnBrk="1" hangingPunct="1">
              <a:spcBef>
                <a:spcPct val="50000"/>
              </a:spcBef>
              <a:buFontTx/>
              <a:buNone/>
            </a:pPr>
            <a:endParaRPr lang="en-US" altLang="en-US" sz="2400" dirty="0">
              <a:solidFill>
                <a:srgbClr val="000000"/>
              </a:solidFill>
              <a:latin typeface="+mj-lt"/>
            </a:endParaRPr>
          </a:p>
        </p:txBody>
      </p:sp>
      <p:sp>
        <p:nvSpPr>
          <p:cNvPr id="3078" name="Text Box 12"/>
          <p:cNvSpPr txBox="1">
            <a:spLocks noChangeArrowheads="1"/>
          </p:cNvSpPr>
          <p:nvPr/>
        </p:nvSpPr>
        <p:spPr bwMode="auto">
          <a:xfrm>
            <a:off x="16046259" y="6755456"/>
            <a:ext cx="16590305" cy="25714234"/>
          </a:xfrm>
          <a:prstGeom prst="rect">
            <a:avLst/>
          </a:prstGeom>
          <a:solidFill>
            <a:schemeClr val="bg1"/>
          </a:solidFill>
          <a:ln w="38100">
            <a:solidFill>
              <a:srgbClr val="000000"/>
            </a:solidFill>
            <a:round/>
            <a:headEnd/>
            <a:tailEnd/>
          </a:ln>
        </p:spPr>
        <p:txBody>
          <a:bodyPr lIns="914400" tIns="457200" rIns="914400" bIns="914400"/>
          <a:lstStyle>
            <a:lvl1pPr>
              <a:spcBef>
                <a:spcPct val="20000"/>
              </a:spcBef>
              <a:buChar char="•"/>
              <a:tabLst>
                <a:tab pos="500063" algn="l"/>
              </a:tabLst>
              <a:defRPr sz="14300">
                <a:solidFill>
                  <a:schemeClr val="tx1"/>
                </a:solidFill>
                <a:latin typeface="Times New Roman" charset="0"/>
                <a:ea typeface="MS PGothic" charset="-128"/>
              </a:defRPr>
            </a:lvl1pPr>
            <a:lvl2pPr marL="742950" indent="-285750">
              <a:spcBef>
                <a:spcPct val="20000"/>
              </a:spcBef>
              <a:buChar char="–"/>
              <a:tabLst>
                <a:tab pos="500063" algn="l"/>
              </a:tabLst>
              <a:defRPr sz="12500">
                <a:solidFill>
                  <a:schemeClr val="tx1"/>
                </a:solidFill>
                <a:latin typeface="Times New Roman" charset="0"/>
                <a:ea typeface="MS PGothic" charset="-128"/>
              </a:defRPr>
            </a:lvl2pPr>
            <a:lvl3pPr marL="1143000" indent="-228600">
              <a:spcBef>
                <a:spcPct val="20000"/>
              </a:spcBef>
              <a:buChar char="•"/>
              <a:tabLst>
                <a:tab pos="500063" algn="l"/>
              </a:tabLst>
              <a:defRPr sz="10700">
                <a:solidFill>
                  <a:schemeClr val="tx1"/>
                </a:solidFill>
                <a:latin typeface="Times New Roman" charset="0"/>
                <a:ea typeface="MS PGothic" charset="-128"/>
              </a:defRPr>
            </a:lvl3pPr>
            <a:lvl4pPr marL="1600200" indent="-228600">
              <a:spcBef>
                <a:spcPct val="20000"/>
              </a:spcBef>
              <a:buChar char="–"/>
              <a:tabLst>
                <a:tab pos="500063" algn="l"/>
              </a:tabLst>
              <a:defRPr sz="8900">
                <a:solidFill>
                  <a:schemeClr val="tx1"/>
                </a:solidFill>
                <a:latin typeface="Times New Roman" charset="0"/>
                <a:ea typeface="MS PGothic" charset="-128"/>
              </a:defRPr>
            </a:lvl4pPr>
            <a:lvl5pPr marL="2057400" indent="-228600">
              <a:spcBef>
                <a:spcPct val="20000"/>
              </a:spcBef>
              <a:buChar char="»"/>
              <a:tabLst>
                <a:tab pos="500063" algn="l"/>
              </a:tabLst>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charset="0"/>
                <a:ea typeface="MS PGothic" charset="-128"/>
              </a:defRPr>
            </a:lvl9pPr>
          </a:lstStyle>
          <a:p>
            <a:pPr algn="just" eaLnBrk="1" hangingPunct="1">
              <a:spcBef>
                <a:spcPct val="0"/>
              </a:spcBef>
              <a:buFontTx/>
              <a:buNone/>
            </a:pPr>
            <a:r>
              <a:rPr lang="en-US" altLang="en-US" sz="4800" b="1" dirty="0" smtClean="0">
                <a:solidFill>
                  <a:srgbClr val="000000"/>
                </a:solidFill>
                <a:latin typeface="+mj-lt"/>
              </a:rPr>
              <a:t>Results</a:t>
            </a:r>
          </a:p>
          <a:p>
            <a:pPr algn="just" eaLnBrk="1" hangingPunct="1">
              <a:spcBef>
                <a:spcPct val="0"/>
              </a:spcBef>
              <a:buFontTx/>
              <a:buNone/>
            </a:pPr>
            <a:endParaRPr lang="en-US" altLang="en-US" sz="2800" b="1" dirty="0">
              <a:solidFill>
                <a:srgbClr val="000000"/>
              </a:solidFill>
              <a:latin typeface="Calibri" charset="0"/>
            </a:endParaRPr>
          </a:p>
        </p:txBody>
      </p:sp>
      <p:sp>
        <p:nvSpPr>
          <p:cNvPr id="3079" name="Text Box 13"/>
          <p:cNvSpPr txBox="1">
            <a:spLocks noChangeArrowheads="1"/>
          </p:cNvSpPr>
          <p:nvPr/>
        </p:nvSpPr>
        <p:spPr bwMode="auto">
          <a:xfrm>
            <a:off x="33469993" y="6755457"/>
            <a:ext cx="9364436" cy="13636290"/>
          </a:xfrm>
          <a:prstGeom prst="rect">
            <a:avLst/>
          </a:prstGeom>
          <a:solidFill>
            <a:schemeClr val="bg1"/>
          </a:solidFill>
          <a:ln w="38100">
            <a:solidFill>
              <a:srgbClr val="000000"/>
            </a:solidFill>
            <a:round/>
            <a:headEnd/>
            <a:tailEnd/>
          </a:ln>
        </p:spPr>
        <p:txBody>
          <a:bodyPr lIns="457200" tIns="457200" rIns="457200" bIns="457200"/>
          <a:lstStyle>
            <a:lvl1pPr>
              <a:spcBef>
                <a:spcPct val="20000"/>
              </a:spcBef>
              <a:buChar char="•"/>
              <a:tabLst>
                <a:tab pos="635000" algn="l"/>
              </a:tabLst>
              <a:defRPr sz="14300">
                <a:solidFill>
                  <a:schemeClr val="tx1"/>
                </a:solidFill>
                <a:latin typeface="Times New Roman" charset="0"/>
                <a:ea typeface="MS PGothic" charset="-128"/>
              </a:defRPr>
            </a:lvl1pPr>
            <a:lvl2pPr marL="742950" indent="-285750">
              <a:spcBef>
                <a:spcPct val="20000"/>
              </a:spcBef>
              <a:buChar char="–"/>
              <a:tabLst>
                <a:tab pos="635000" algn="l"/>
              </a:tabLst>
              <a:defRPr sz="12500">
                <a:solidFill>
                  <a:schemeClr val="tx1"/>
                </a:solidFill>
                <a:latin typeface="Times New Roman" charset="0"/>
                <a:ea typeface="MS PGothic" charset="-128"/>
              </a:defRPr>
            </a:lvl2pPr>
            <a:lvl3pPr marL="1143000" indent="-228600">
              <a:spcBef>
                <a:spcPct val="20000"/>
              </a:spcBef>
              <a:buChar char="•"/>
              <a:tabLst>
                <a:tab pos="635000" algn="l"/>
              </a:tabLst>
              <a:defRPr sz="10700">
                <a:solidFill>
                  <a:schemeClr val="tx1"/>
                </a:solidFill>
                <a:latin typeface="Times New Roman" charset="0"/>
                <a:ea typeface="MS PGothic" charset="-128"/>
              </a:defRPr>
            </a:lvl3pPr>
            <a:lvl4pPr marL="1600200" indent="-228600">
              <a:spcBef>
                <a:spcPct val="20000"/>
              </a:spcBef>
              <a:buChar char="–"/>
              <a:tabLst>
                <a:tab pos="635000" algn="l"/>
              </a:tabLst>
              <a:defRPr sz="8900">
                <a:solidFill>
                  <a:schemeClr val="tx1"/>
                </a:solidFill>
                <a:latin typeface="Times New Roman" charset="0"/>
                <a:ea typeface="MS PGothic" charset="-128"/>
              </a:defRPr>
            </a:lvl4pPr>
            <a:lvl5pPr marL="2057400" indent="-228600">
              <a:spcBef>
                <a:spcPct val="20000"/>
              </a:spcBef>
              <a:buChar char="»"/>
              <a:tabLst>
                <a:tab pos="635000" algn="l"/>
              </a:tabLst>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tabLst>
                <a:tab pos="635000" algn="l"/>
              </a:tabLst>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tabLst>
                <a:tab pos="635000" algn="l"/>
              </a:tabLst>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tabLst>
                <a:tab pos="635000" algn="l"/>
              </a:tabLst>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tabLst>
                <a:tab pos="635000" algn="l"/>
              </a:tabLst>
              <a:defRPr sz="8900">
                <a:solidFill>
                  <a:schemeClr val="tx1"/>
                </a:solidFill>
                <a:latin typeface="Times New Roman" charset="0"/>
                <a:ea typeface="MS PGothic" charset="-128"/>
              </a:defRPr>
            </a:lvl9pPr>
          </a:lstStyle>
          <a:p>
            <a:pPr eaLnBrk="1" hangingPunct="1">
              <a:spcBef>
                <a:spcPct val="50000"/>
              </a:spcBef>
              <a:buFontTx/>
              <a:buNone/>
            </a:pPr>
            <a:r>
              <a:rPr lang="en-US" altLang="en-US" sz="4800" b="1" dirty="0" smtClean="0">
                <a:solidFill>
                  <a:srgbClr val="000000"/>
                </a:solidFill>
                <a:latin typeface="+mj-lt"/>
              </a:rPr>
              <a:t>Conclusion</a:t>
            </a:r>
          </a:p>
          <a:p>
            <a:pPr eaLnBrk="1" hangingPunct="1">
              <a:spcBef>
                <a:spcPct val="50000"/>
              </a:spcBef>
              <a:buNone/>
            </a:pPr>
            <a:r>
              <a:rPr lang="en-US" altLang="en-US" sz="3600" dirty="0" smtClean="0">
                <a:solidFill>
                  <a:srgbClr val="000000"/>
                </a:solidFill>
                <a:latin typeface="+mj-lt"/>
              </a:rPr>
              <a:t>Despite variations, an overall warming trend is noted over time for the St. Johnsbury station. This is also demonstrated by the other stations in the northern tier of Vermont. Additionally precipitation amounts appear to be on the increase.</a:t>
            </a:r>
            <a:r>
              <a:rPr lang="en-US" altLang="en-US" sz="3600" dirty="0" smtClean="0">
                <a:latin typeface="+mj-lt"/>
              </a:rPr>
              <a:t> </a:t>
            </a:r>
            <a:r>
              <a:rPr lang="en-US" sz="3600" dirty="0" smtClean="0">
                <a:latin typeface="+mj-lt"/>
              </a:rPr>
              <a:t>Trends </a:t>
            </a:r>
            <a:r>
              <a:rPr lang="en-US" sz="3600" dirty="0">
                <a:latin typeface="+mj-lt"/>
              </a:rPr>
              <a:t>have showed that years with higher amount of days with 1” or more precipitation, has the highest average </a:t>
            </a:r>
            <a:r>
              <a:rPr lang="en-US" sz="3600" dirty="0" smtClean="0">
                <a:latin typeface="+mj-lt"/>
              </a:rPr>
              <a:t>temperatures. These results are consisted with the IPCC predictions (IPCC, 2014). </a:t>
            </a:r>
            <a:r>
              <a:rPr lang="en-US" sz="3600" dirty="0">
                <a:latin typeface="+mj-lt"/>
              </a:rPr>
              <a:t>W</a:t>
            </a:r>
            <a:r>
              <a:rPr lang="en-US" sz="3600" dirty="0" smtClean="0">
                <a:latin typeface="+mj-lt"/>
              </a:rPr>
              <a:t>ith observed trends of more extreme weather in the near future, there needs to be a plan for</a:t>
            </a:r>
            <a:r>
              <a:rPr lang="en-US" sz="3600" dirty="0" smtClean="0"/>
              <a:t> </a:t>
            </a:r>
            <a:r>
              <a:rPr lang="en-US" sz="3600" dirty="0" smtClean="0">
                <a:latin typeface="+mj-lt"/>
              </a:rPr>
              <a:t>high </a:t>
            </a:r>
            <a:r>
              <a:rPr lang="en-US" sz="3600" dirty="0">
                <a:latin typeface="+mj-lt"/>
              </a:rPr>
              <a:t>and low temperatures  (see Figure. 6) and an overall increase in </a:t>
            </a:r>
            <a:r>
              <a:rPr lang="en-US" sz="3600" dirty="0" smtClean="0">
                <a:latin typeface="+mj-lt"/>
              </a:rPr>
              <a:t>precipitation (IPCC, 2014).</a:t>
            </a:r>
            <a:endParaRPr lang="en-US" altLang="en-US" sz="3600" dirty="0"/>
          </a:p>
          <a:p>
            <a:pPr eaLnBrk="1" hangingPunct="1">
              <a:spcBef>
                <a:spcPct val="50000"/>
              </a:spcBef>
              <a:buNone/>
            </a:pPr>
            <a:endParaRPr lang="en-US" altLang="en-US" sz="3600" dirty="0"/>
          </a:p>
        </p:txBody>
      </p:sp>
      <p:sp>
        <p:nvSpPr>
          <p:cNvPr id="3080" name="Text Box 14"/>
          <p:cNvSpPr txBox="1">
            <a:spLocks noChangeArrowheads="1"/>
          </p:cNvSpPr>
          <p:nvPr/>
        </p:nvSpPr>
        <p:spPr bwMode="auto">
          <a:xfrm>
            <a:off x="90242841" y="4506912"/>
            <a:ext cx="106101428" cy="30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74320" tIns="274320" rIns="274320" bIns="274320" anchor="ctr">
            <a:spAutoFit/>
          </a:bodyPr>
          <a:lstStyle>
            <a:lvl1pPr>
              <a:spcBef>
                <a:spcPct val="20000"/>
              </a:spcBef>
              <a:buChar char="•"/>
              <a:defRPr sz="14300">
                <a:solidFill>
                  <a:schemeClr val="tx1"/>
                </a:solidFill>
                <a:latin typeface="Times New Roman" charset="0"/>
                <a:ea typeface="MS PGothic" charset="-128"/>
              </a:defRPr>
            </a:lvl1pPr>
            <a:lvl2pPr marL="742950" indent="-285750">
              <a:spcBef>
                <a:spcPct val="20000"/>
              </a:spcBef>
              <a:buChar char="–"/>
              <a:defRPr sz="12500">
                <a:solidFill>
                  <a:schemeClr val="tx1"/>
                </a:solidFill>
                <a:latin typeface="Times New Roman" charset="0"/>
                <a:ea typeface="MS PGothic" charset="-128"/>
              </a:defRPr>
            </a:lvl2pPr>
            <a:lvl3pPr marL="1143000" indent="-228600">
              <a:spcBef>
                <a:spcPct val="20000"/>
              </a:spcBef>
              <a:buChar char="•"/>
              <a:defRPr sz="10700">
                <a:solidFill>
                  <a:schemeClr val="tx1"/>
                </a:solidFill>
                <a:latin typeface="Times New Roman" charset="0"/>
                <a:ea typeface="MS PGothic" charset="-128"/>
              </a:defRPr>
            </a:lvl3pPr>
            <a:lvl4pPr marL="1600200" indent="-228600">
              <a:spcBef>
                <a:spcPct val="20000"/>
              </a:spcBef>
              <a:buChar char="–"/>
              <a:defRPr sz="8900">
                <a:solidFill>
                  <a:schemeClr val="tx1"/>
                </a:solidFill>
                <a:latin typeface="Times New Roman" charset="0"/>
                <a:ea typeface="MS PGothic" charset="-128"/>
              </a:defRPr>
            </a:lvl4pPr>
            <a:lvl5pPr marL="2057400" indent="-228600">
              <a:spcBef>
                <a:spcPct val="20000"/>
              </a:spcBef>
              <a:buChar char="»"/>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8900">
                <a:solidFill>
                  <a:schemeClr val="tx1"/>
                </a:solidFill>
                <a:latin typeface="Times New Roman" charset="0"/>
                <a:ea typeface="MS PGothic" charset="-128"/>
              </a:defRPr>
            </a:lvl9pPr>
          </a:lstStyle>
          <a:p>
            <a:pPr algn="ctr" eaLnBrk="1" hangingPunct="1">
              <a:spcBef>
                <a:spcPct val="50000"/>
              </a:spcBef>
              <a:spcAft>
                <a:spcPts val="600"/>
              </a:spcAft>
              <a:buFontTx/>
              <a:buNone/>
            </a:pPr>
            <a:r>
              <a:rPr lang="en-US" altLang="en-US" sz="6000" b="1">
                <a:latin typeface="Calibri" charset="0"/>
              </a:rPr>
              <a:t>Nasser Abdel-Fatah</a:t>
            </a:r>
          </a:p>
          <a:p>
            <a:pPr algn="ctr" eaLnBrk="1" hangingPunct="1">
              <a:spcBef>
                <a:spcPct val="50000"/>
              </a:spcBef>
              <a:spcAft>
                <a:spcPts val="600"/>
              </a:spcAft>
              <a:buFontTx/>
              <a:buNone/>
            </a:pPr>
            <a:r>
              <a:rPr lang="en-US" altLang="en-US" sz="6000">
                <a:latin typeface="Calibri" charset="0"/>
              </a:rPr>
              <a:t>Student: Johnson State College</a:t>
            </a:r>
          </a:p>
        </p:txBody>
      </p:sp>
      <p:sp>
        <p:nvSpPr>
          <p:cNvPr id="2" name="Text Box 15"/>
          <p:cNvSpPr txBox="1">
            <a:spLocks noChangeArrowheads="1"/>
          </p:cNvSpPr>
          <p:nvPr/>
        </p:nvSpPr>
        <p:spPr bwMode="auto">
          <a:xfrm>
            <a:off x="969252" y="20706050"/>
            <a:ext cx="14524346" cy="11717338"/>
          </a:xfrm>
          <a:prstGeom prst="rect">
            <a:avLst/>
          </a:prstGeom>
          <a:solidFill>
            <a:schemeClr val="bg1"/>
          </a:solidFill>
          <a:ln w="38100" cap="flat" cmpd="sng" algn="ctr">
            <a:solidFill>
              <a:srgbClr val="000000"/>
            </a:solidFill>
            <a:prstDash val="solid"/>
            <a:round/>
            <a:headEnd type="none" w="med" len="med"/>
            <a:tailEnd type="none" w="med" len="med"/>
          </a:ln>
        </p:spPr>
        <p:txBody>
          <a:bodyPr lIns="914400" tIns="457200" rIns="914400" bIns="914400"/>
          <a:lstStyle>
            <a:lvl1pPr marL="500063" indent="-500063">
              <a:defRPr sz="3200">
                <a:solidFill>
                  <a:schemeClr val="tx1"/>
                </a:solidFill>
                <a:latin typeface="Helvetica" charset="0"/>
                <a:ea typeface="MS PGothic" charset="-128"/>
              </a:defRPr>
            </a:lvl1pPr>
            <a:lvl2pPr marL="742950" indent="-285750">
              <a:defRPr sz="3200">
                <a:solidFill>
                  <a:schemeClr val="tx1"/>
                </a:solidFill>
                <a:latin typeface="Helvetica" charset="0"/>
                <a:ea typeface="MS PGothic" charset="-128"/>
              </a:defRPr>
            </a:lvl2pPr>
            <a:lvl3pPr marL="1143000" indent="-228600">
              <a:defRPr sz="3200">
                <a:solidFill>
                  <a:schemeClr val="tx1"/>
                </a:solidFill>
                <a:latin typeface="Helvetica" charset="0"/>
                <a:ea typeface="MS PGothic" charset="-128"/>
              </a:defRPr>
            </a:lvl3pPr>
            <a:lvl4pPr marL="1600200" indent="-228600">
              <a:defRPr sz="3200">
                <a:solidFill>
                  <a:schemeClr val="tx1"/>
                </a:solidFill>
                <a:latin typeface="Helvetica" charset="0"/>
                <a:ea typeface="MS PGothic" charset="-128"/>
              </a:defRPr>
            </a:lvl4pPr>
            <a:lvl5pPr marL="2057400" indent="-228600">
              <a:defRPr sz="3200">
                <a:solidFill>
                  <a:schemeClr val="tx1"/>
                </a:solidFill>
                <a:latin typeface="Helvetica" charset="0"/>
                <a:ea typeface="MS PGothic" charset="-128"/>
              </a:defRPr>
            </a:lvl5pPr>
            <a:lvl6pPr marL="2514600" indent="-228600" eaLnBrk="0" fontAlgn="base" hangingPunct="0">
              <a:spcBef>
                <a:spcPct val="0"/>
              </a:spcBef>
              <a:spcAft>
                <a:spcPct val="0"/>
              </a:spcAft>
              <a:defRPr sz="3200">
                <a:solidFill>
                  <a:schemeClr val="tx1"/>
                </a:solidFill>
                <a:latin typeface="Helvetica" charset="0"/>
                <a:ea typeface="MS PGothic" charset="-128"/>
              </a:defRPr>
            </a:lvl6pPr>
            <a:lvl7pPr marL="2971800" indent="-228600" eaLnBrk="0" fontAlgn="base" hangingPunct="0">
              <a:spcBef>
                <a:spcPct val="0"/>
              </a:spcBef>
              <a:spcAft>
                <a:spcPct val="0"/>
              </a:spcAft>
              <a:defRPr sz="3200">
                <a:solidFill>
                  <a:schemeClr val="tx1"/>
                </a:solidFill>
                <a:latin typeface="Helvetica" charset="0"/>
                <a:ea typeface="MS PGothic" charset="-128"/>
              </a:defRPr>
            </a:lvl7pPr>
            <a:lvl8pPr marL="3429000" indent="-228600" eaLnBrk="0" fontAlgn="base" hangingPunct="0">
              <a:spcBef>
                <a:spcPct val="0"/>
              </a:spcBef>
              <a:spcAft>
                <a:spcPct val="0"/>
              </a:spcAft>
              <a:defRPr sz="3200">
                <a:solidFill>
                  <a:schemeClr val="tx1"/>
                </a:solidFill>
                <a:latin typeface="Helvetica" charset="0"/>
                <a:ea typeface="MS PGothic" charset="-128"/>
              </a:defRPr>
            </a:lvl8pPr>
            <a:lvl9pPr marL="3886200" indent="-228600" eaLnBrk="0" fontAlgn="base" hangingPunct="0">
              <a:spcBef>
                <a:spcPct val="0"/>
              </a:spcBef>
              <a:spcAft>
                <a:spcPct val="0"/>
              </a:spcAft>
              <a:defRPr sz="3200">
                <a:solidFill>
                  <a:schemeClr val="tx1"/>
                </a:solidFill>
                <a:latin typeface="Helvetica" charset="0"/>
                <a:ea typeface="MS PGothic" charset="-128"/>
              </a:defRPr>
            </a:lvl9pPr>
          </a:lstStyle>
          <a:p>
            <a:pPr eaLnBrk="1" hangingPunct="1">
              <a:spcBef>
                <a:spcPct val="10000"/>
              </a:spcBef>
            </a:pPr>
            <a:endParaRPr lang="en-US" altLang="en-US" sz="2800">
              <a:latin typeface="Times New Roman" charset="0"/>
            </a:endParaRPr>
          </a:p>
        </p:txBody>
      </p:sp>
      <p:sp>
        <p:nvSpPr>
          <p:cNvPr id="3" name="Rectangle 180"/>
          <p:cNvSpPr>
            <a:spLocks noChangeArrowheads="1"/>
          </p:cNvSpPr>
          <p:nvPr/>
        </p:nvSpPr>
        <p:spPr bwMode="auto">
          <a:xfrm>
            <a:off x="8147100" y="113017"/>
            <a:ext cx="27597000" cy="3577243"/>
          </a:xfrm>
          <a:prstGeom prst="rect">
            <a:avLst/>
          </a:prstGeom>
          <a:noFill/>
          <a:ln>
            <a:noFill/>
          </a:ln>
          <a:effectLst>
            <a:outerShdw blurRad="50800" dist="38100" dir="2700000" algn="tl" rotWithShape="0">
              <a:prstClr val="black">
                <a:alpha val="40000"/>
              </a:prstClr>
            </a:outerShdw>
          </a:effectLst>
          <a:extLst/>
        </p:spPr>
        <p:txBody>
          <a:bodyPr wrap="square" anchor="t">
            <a:spAutoFit/>
          </a:bodyPr>
          <a:lstStyle/>
          <a:p>
            <a:pPr algn="ctr" eaLnBrk="1" hangingPunct="1">
              <a:defRPr/>
            </a:pPr>
            <a:r>
              <a:rPr lang="en-US" sz="11000" b="1" dirty="0" smtClean="0">
                <a:solidFill>
                  <a:schemeClr val="tx1">
                    <a:lumMod val="95000"/>
                    <a:lumOff val="5000"/>
                  </a:schemeClr>
                </a:solidFill>
                <a:latin typeface="Calibri"/>
                <a:ea typeface="ＭＳ Ｐゴシック" charset="0"/>
                <a:cs typeface="ＭＳ Ｐゴシック" charset="0"/>
              </a:rPr>
              <a:t>Detailed analysis of climate trends form the Northern Tier of Vermont from 2000-2014</a:t>
            </a:r>
            <a:endParaRPr lang="en-US" sz="11000" b="1" dirty="0">
              <a:solidFill>
                <a:schemeClr val="tx1">
                  <a:lumMod val="95000"/>
                  <a:lumOff val="5000"/>
                </a:schemeClr>
              </a:solidFill>
              <a:latin typeface="Calibri"/>
              <a:ea typeface="ＭＳ Ｐゴシック" charset="0"/>
              <a:cs typeface="ＭＳ Ｐゴシック" charset="0"/>
            </a:endParaRPr>
          </a:p>
        </p:txBody>
      </p:sp>
      <p:graphicFrame>
        <p:nvGraphicFramePr>
          <p:cNvPr id="15" name="Chart 5"/>
          <p:cNvGraphicFramePr/>
          <p:nvPr>
            <p:extLst>
              <p:ext uri="{D42A27DB-BD31-4B8C-83A1-F6EECF244321}">
                <p14:modId xmlns:p14="http://schemas.microsoft.com/office/powerpoint/2010/main" val="4214000794"/>
              </p:ext>
            </p:extLst>
          </p:nvPr>
        </p:nvGraphicFramePr>
        <p:xfrm>
          <a:off x="24242306" y="24758040"/>
          <a:ext cx="7869231" cy="65083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15"/>
          <p:cNvSpPr txBox="1">
            <a:spLocks noChangeArrowheads="1"/>
          </p:cNvSpPr>
          <p:nvPr/>
        </p:nvSpPr>
        <p:spPr bwMode="auto">
          <a:xfrm>
            <a:off x="33469993" y="20728629"/>
            <a:ext cx="9364436" cy="5596463"/>
          </a:xfrm>
          <a:prstGeom prst="rect">
            <a:avLst/>
          </a:prstGeom>
          <a:solidFill>
            <a:schemeClr val="bg1"/>
          </a:solidFill>
          <a:ln w="38100" cap="flat" cmpd="sng" algn="ctr">
            <a:solidFill>
              <a:srgbClr val="000000"/>
            </a:solidFill>
            <a:prstDash val="solid"/>
            <a:round/>
            <a:headEnd type="none" w="med" len="med"/>
            <a:tailEnd type="none" w="med" len="med"/>
          </a:ln>
        </p:spPr>
        <p:txBody>
          <a:bodyPr lIns="457200" tIns="457200" rIns="457200" bIns="457200"/>
          <a:lstStyle>
            <a:lvl1pPr marL="500063" indent="-500063">
              <a:defRPr sz="3200">
                <a:solidFill>
                  <a:schemeClr val="tx1"/>
                </a:solidFill>
                <a:latin typeface="Helvetica" charset="0"/>
                <a:ea typeface="MS PGothic" charset="-128"/>
              </a:defRPr>
            </a:lvl1pPr>
            <a:lvl2pPr marL="742950" indent="-285750">
              <a:defRPr sz="3200">
                <a:solidFill>
                  <a:schemeClr val="tx1"/>
                </a:solidFill>
                <a:latin typeface="Helvetica" charset="0"/>
                <a:ea typeface="MS PGothic" charset="-128"/>
              </a:defRPr>
            </a:lvl2pPr>
            <a:lvl3pPr marL="1143000" indent="-228600">
              <a:defRPr sz="3200">
                <a:solidFill>
                  <a:schemeClr val="tx1"/>
                </a:solidFill>
                <a:latin typeface="Helvetica" charset="0"/>
                <a:ea typeface="MS PGothic" charset="-128"/>
              </a:defRPr>
            </a:lvl3pPr>
            <a:lvl4pPr marL="1600200" indent="-228600">
              <a:defRPr sz="3200">
                <a:solidFill>
                  <a:schemeClr val="tx1"/>
                </a:solidFill>
                <a:latin typeface="Helvetica" charset="0"/>
                <a:ea typeface="MS PGothic" charset="-128"/>
              </a:defRPr>
            </a:lvl4pPr>
            <a:lvl5pPr marL="2057400" indent="-228600">
              <a:defRPr sz="3200">
                <a:solidFill>
                  <a:schemeClr val="tx1"/>
                </a:solidFill>
                <a:latin typeface="Helvetica" charset="0"/>
                <a:ea typeface="MS PGothic" charset="-128"/>
              </a:defRPr>
            </a:lvl5pPr>
            <a:lvl6pPr marL="2514600" indent="-228600" eaLnBrk="0" fontAlgn="base" hangingPunct="0">
              <a:spcBef>
                <a:spcPct val="0"/>
              </a:spcBef>
              <a:spcAft>
                <a:spcPct val="0"/>
              </a:spcAft>
              <a:defRPr sz="3200">
                <a:solidFill>
                  <a:schemeClr val="tx1"/>
                </a:solidFill>
                <a:latin typeface="Helvetica" charset="0"/>
                <a:ea typeface="MS PGothic" charset="-128"/>
              </a:defRPr>
            </a:lvl6pPr>
            <a:lvl7pPr marL="2971800" indent="-228600" eaLnBrk="0" fontAlgn="base" hangingPunct="0">
              <a:spcBef>
                <a:spcPct val="0"/>
              </a:spcBef>
              <a:spcAft>
                <a:spcPct val="0"/>
              </a:spcAft>
              <a:defRPr sz="3200">
                <a:solidFill>
                  <a:schemeClr val="tx1"/>
                </a:solidFill>
                <a:latin typeface="Helvetica" charset="0"/>
                <a:ea typeface="MS PGothic" charset="-128"/>
              </a:defRPr>
            </a:lvl7pPr>
            <a:lvl8pPr marL="3429000" indent="-228600" eaLnBrk="0" fontAlgn="base" hangingPunct="0">
              <a:spcBef>
                <a:spcPct val="0"/>
              </a:spcBef>
              <a:spcAft>
                <a:spcPct val="0"/>
              </a:spcAft>
              <a:defRPr sz="3200">
                <a:solidFill>
                  <a:schemeClr val="tx1"/>
                </a:solidFill>
                <a:latin typeface="Helvetica" charset="0"/>
                <a:ea typeface="MS PGothic" charset="-128"/>
              </a:defRPr>
            </a:lvl8pPr>
            <a:lvl9pPr marL="3886200" indent="-228600" eaLnBrk="0" fontAlgn="base" hangingPunct="0">
              <a:spcBef>
                <a:spcPct val="0"/>
              </a:spcBef>
              <a:spcAft>
                <a:spcPct val="0"/>
              </a:spcAft>
              <a:defRPr sz="3200">
                <a:solidFill>
                  <a:schemeClr val="tx1"/>
                </a:solidFill>
                <a:latin typeface="Helvetica" charset="0"/>
                <a:ea typeface="MS PGothic" charset="-128"/>
              </a:defRPr>
            </a:lvl9pPr>
          </a:lstStyle>
          <a:p>
            <a:r>
              <a:rPr lang="en-US" sz="4000" b="1" dirty="0" smtClean="0">
                <a:latin typeface="+mj-lt"/>
              </a:rPr>
              <a:t>Citations</a:t>
            </a:r>
            <a:r>
              <a:rPr lang="en-US" sz="4800" b="1" dirty="0" smtClean="0">
                <a:latin typeface="+mj-lt"/>
              </a:rPr>
              <a:t> </a:t>
            </a:r>
          </a:p>
          <a:p>
            <a:r>
              <a:rPr lang="en-US" sz="2200" b="1" dirty="0" smtClean="0">
                <a:latin typeface="+mj-lt"/>
              </a:rPr>
              <a:t>Geology</a:t>
            </a:r>
            <a:r>
              <a:rPr lang="en-US" sz="2200" dirty="0" smtClean="0">
                <a:latin typeface="+mj-lt"/>
              </a:rPr>
              <a:t>, 2015. Vermont Map Collection. Geology.com. </a:t>
            </a:r>
            <a:r>
              <a:rPr lang="en-US" sz="2200" dirty="0">
                <a:latin typeface="+mj-lt"/>
              </a:rPr>
              <a:t>Retrieved on February 2015, from:  http://</a:t>
            </a:r>
            <a:r>
              <a:rPr lang="en-US" sz="2200" dirty="0" smtClean="0">
                <a:latin typeface="+mj-lt"/>
              </a:rPr>
              <a:t>geology.com/state-map/vermont.shtml. </a:t>
            </a:r>
            <a:endParaRPr lang="en-US" sz="2200" b="1" dirty="0" smtClean="0">
              <a:latin typeface="+mj-lt"/>
            </a:endParaRPr>
          </a:p>
          <a:p>
            <a:endParaRPr lang="en-US" sz="2200" b="1" dirty="0" smtClean="0">
              <a:latin typeface="+mj-lt"/>
            </a:endParaRPr>
          </a:p>
          <a:p>
            <a:r>
              <a:rPr lang="en-US" sz="2200" b="1" dirty="0" smtClean="0">
                <a:latin typeface="+mj-lt"/>
              </a:rPr>
              <a:t>IPCC</a:t>
            </a:r>
            <a:r>
              <a:rPr lang="en-US" sz="2200" dirty="0">
                <a:latin typeface="+mj-lt"/>
              </a:rPr>
              <a:t>, 2014: Summary for policymakers. In: </a:t>
            </a:r>
            <a:r>
              <a:rPr lang="en-US" sz="2200" i="1" dirty="0">
                <a:latin typeface="+mj-lt"/>
              </a:rPr>
              <a:t>Climate Change 2014: Impacts, Adaptation, and </a:t>
            </a:r>
            <a:r>
              <a:rPr lang="en-US" sz="2200" i="1" dirty="0" smtClean="0">
                <a:latin typeface="+mj-lt"/>
              </a:rPr>
              <a:t>Vulnerability. Part </a:t>
            </a:r>
            <a:r>
              <a:rPr lang="en-US" sz="2200" i="1" dirty="0">
                <a:latin typeface="+mj-lt"/>
              </a:rPr>
              <a:t>A: Global and </a:t>
            </a:r>
            <a:r>
              <a:rPr lang="en-US" sz="2200" i="1" dirty="0" err="1">
                <a:latin typeface="+mj-lt"/>
              </a:rPr>
              <a:t>Sectoral</a:t>
            </a:r>
            <a:r>
              <a:rPr lang="en-US" sz="2200" i="1" dirty="0">
                <a:latin typeface="+mj-lt"/>
              </a:rPr>
              <a:t> Aspects. Contribution of Working Group II to the Fifth Assessment Report of </a:t>
            </a:r>
            <a:r>
              <a:rPr lang="en-US" sz="2200" i="1" dirty="0" smtClean="0">
                <a:latin typeface="+mj-lt"/>
              </a:rPr>
              <a:t>the Intergovernmental </a:t>
            </a:r>
            <a:r>
              <a:rPr lang="en-US" sz="2200" i="1" dirty="0">
                <a:latin typeface="+mj-lt"/>
              </a:rPr>
              <a:t>Panel on Climate Change </a:t>
            </a:r>
            <a:r>
              <a:rPr lang="en-US" sz="2200" dirty="0">
                <a:latin typeface="+mj-lt"/>
              </a:rPr>
              <a:t>[Field, C.B., V.R. Barros, D.J. </a:t>
            </a:r>
            <a:r>
              <a:rPr lang="en-US" sz="2200" dirty="0" err="1">
                <a:latin typeface="+mj-lt"/>
              </a:rPr>
              <a:t>Dokken</a:t>
            </a:r>
            <a:r>
              <a:rPr lang="en-US" sz="2200" dirty="0">
                <a:latin typeface="+mj-lt"/>
              </a:rPr>
              <a:t>, K.J. Mach, M.D. </a:t>
            </a:r>
            <a:r>
              <a:rPr lang="en-US" sz="2200" dirty="0" err="1" smtClean="0">
                <a:latin typeface="+mj-lt"/>
              </a:rPr>
              <a:t>Mastrandrea</a:t>
            </a:r>
            <a:r>
              <a:rPr lang="en-US" sz="2200" dirty="0" smtClean="0">
                <a:latin typeface="+mj-lt"/>
              </a:rPr>
              <a:t>, T.E</a:t>
            </a:r>
            <a:r>
              <a:rPr lang="en-US" sz="2200" dirty="0">
                <a:latin typeface="+mj-lt"/>
              </a:rPr>
              <a:t>. </a:t>
            </a:r>
            <a:r>
              <a:rPr lang="en-US" sz="2200" dirty="0" err="1">
                <a:latin typeface="+mj-lt"/>
              </a:rPr>
              <a:t>Bilir</a:t>
            </a:r>
            <a:r>
              <a:rPr lang="en-US" sz="2200" dirty="0">
                <a:latin typeface="+mj-lt"/>
              </a:rPr>
              <a:t>, M. Chatterjee, K.L. </a:t>
            </a:r>
            <a:r>
              <a:rPr lang="en-US" sz="2200" dirty="0" err="1">
                <a:latin typeface="+mj-lt"/>
              </a:rPr>
              <a:t>Ebi</a:t>
            </a:r>
            <a:r>
              <a:rPr lang="en-US" sz="2200" dirty="0">
                <a:latin typeface="+mj-lt"/>
              </a:rPr>
              <a:t>, Y.O. Estrada, R.C. </a:t>
            </a:r>
            <a:r>
              <a:rPr lang="en-US" sz="2200" dirty="0" err="1">
                <a:latin typeface="+mj-lt"/>
              </a:rPr>
              <a:t>Genova</a:t>
            </a:r>
            <a:r>
              <a:rPr lang="en-US" sz="2200" dirty="0">
                <a:latin typeface="+mj-lt"/>
              </a:rPr>
              <a:t>, B. </a:t>
            </a:r>
            <a:r>
              <a:rPr lang="en-US" sz="2200" dirty="0" err="1">
                <a:latin typeface="+mj-lt"/>
              </a:rPr>
              <a:t>Girma</a:t>
            </a:r>
            <a:r>
              <a:rPr lang="en-US" sz="2200" dirty="0">
                <a:latin typeface="+mj-lt"/>
              </a:rPr>
              <a:t>, E.S. </a:t>
            </a:r>
            <a:r>
              <a:rPr lang="en-US" sz="2200" dirty="0" err="1" smtClean="0">
                <a:latin typeface="+mj-lt"/>
              </a:rPr>
              <a:t>Kissel</a:t>
            </a:r>
            <a:r>
              <a:rPr lang="en-US" sz="2200" dirty="0" smtClean="0">
                <a:latin typeface="+mj-lt"/>
              </a:rPr>
              <a:t>, A.N</a:t>
            </a:r>
            <a:r>
              <a:rPr lang="en-US" sz="2200" dirty="0">
                <a:latin typeface="+mj-lt"/>
              </a:rPr>
              <a:t>. Levy, S. </a:t>
            </a:r>
            <a:r>
              <a:rPr lang="en-US" sz="2200" dirty="0" err="1" smtClean="0">
                <a:latin typeface="+mj-lt"/>
              </a:rPr>
              <a:t>MacCracken,P.R</a:t>
            </a:r>
            <a:r>
              <a:rPr lang="en-US" sz="2200" dirty="0">
                <a:latin typeface="+mj-lt"/>
              </a:rPr>
              <a:t>. </a:t>
            </a:r>
            <a:r>
              <a:rPr lang="en-US" sz="2200" dirty="0" err="1">
                <a:latin typeface="+mj-lt"/>
              </a:rPr>
              <a:t>Mastrandrea</a:t>
            </a:r>
            <a:r>
              <a:rPr lang="en-US" sz="2200" dirty="0">
                <a:latin typeface="+mj-lt"/>
              </a:rPr>
              <a:t>, and L.L. White (eds.)]. Cambridge University Press, Cambridge, United Kingdom and </a:t>
            </a:r>
            <a:r>
              <a:rPr lang="en-US" sz="2200" dirty="0" smtClean="0">
                <a:latin typeface="+mj-lt"/>
              </a:rPr>
              <a:t>New York</a:t>
            </a:r>
            <a:r>
              <a:rPr lang="en-US" sz="2200" dirty="0">
                <a:latin typeface="+mj-lt"/>
              </a:rPr>
              <a:t>, NY, USA, pp. 1-32</a:t>
            </a:r>
            <a:r>
              <a:rPr lang="en-US" sz="2200" dirty="0" smtClean="0">
                <a:latin typeface="+mj-lt"/>
              </a:rPr>
              <a:t>.</a:t>
            </a:r>
          </a:p>
          <a:p>
            <a:endParaRPr lang="en-US" altLang="en-US" sz="2000" dirty="0">
              <a:latin typeface="+mj-lt"/>
            </a:endParaRPr>
          </a:p>
        </p:txBody>
      </p:sp>
      <p:pic>
        <p:nvPicPr>
          <p:cNvPr id="4" name="Picture 3"/>
          <p:cNvPicPr>
            <a:picLocks noChangeAspect="1"/>
          </p:cNvPicPr>
          <p:nvPr/>
        </p:nvPicPr>
        <p:blipFill>
          <a:blip r:embed="rId5"/>
          <a:stretch>
            <a:fillRect/>
          </a:stretch>
        </p:blipFill>
        <p:spPr>
          <a:xfrm>
            <a:off x="35744100" y="16683419"/>
            <a:ext cx="4678907" cy="2540228"/>
          </a:xfrm>
          <a:prstGeom prst="rect">
            <a:avLst/>
          </a:prstGeom>
        </p:spPr>
      </p:pic>
      <p:graphicFrame>
        <p:nvGraphicFramePr>
          <p:cNvPr id="17" name="Chart 16"/>
          <p:cNvGraphicFramePr>
            <a:graphicFrameLocks noGrp="1"/>
          </p:cNvGraphicFramePr>
          <p:nvPr>
            <p:extLst>
              <p:ext uri="{D42A27DB-BD31-4B8C-83A1-F6EECF244321}">
                <p14:modId xmlns:p14="http://schemas.microsoft.com/office/powerpoint/2010/main" val="3600337814"/>
              </p:ext>
            </p:extLst>
          </p:nvPr>
        </p:nvGraphicFramePr>
        <p:xfrm>
          <a:off x="8749943" y="20895976"/>
          <a:ext cx="6476881" cy="52639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7"/>
          <p:cNvGraphicFramePr>
            <a:graphicFrameLocks noGrp="1"/>
          </p:cNvGraphicFramePr>
          <p:nvPr>
            <p:extLst>
              <p:ext uri="{D42A27DB-BD31-4B8C-83A1-F6EECF244321}">
                <p14:modId xmlns:p14="http://schemas.microsoft.com/office/powerpoint/2010/main" val="2521740770"/>
              </p:ext>
            </p:extLst>
          </p:nvPr>
        </p:nvGraphicFramePr>
        <p:xfrm>
          <a:off x="23895464" y="8035585"/>
          <a:ext cx="8128976" cy="5849075"/>
        </p:xfrm>
        <a:graphic>
          <a:graphicData uri="http://schemas.openxmlformats.org/drawingml/2006/chart">
            <c:chart xmlns:c="http://schemas.openxmlformats.org/drawingml/2006/chart" xmlns:r="http://schemas.openxmlformats.org/officeDocument/2006/relationships" r:id="rId7"/>
          </a:graphicData>
        </a:graphic>
      </p:graphicFrame>
      <p:pic>
        <p:nvPicPr>
          <p:cNvPr id="16" name="Picture 15"/>
          <p:cNvPicPr>
            <a:picLocks noChangeAspect="1"/>
          </p:cNvPicPr>
          <p:nvPr/>
        </p:nvPicPr>
        <p:blipFill>
          <a:blip r:embed="rId8"/>
          <a:stretch>
            <a:fillRect/>
          </a:stretch>
        </p:blipFill>
        <p:spPr>
          <a:xfrm>
            <a:off x="2129080" y="22564881"/>
            <a:ext cx="4817701" cy="7991343"/>
          </a:xfrm>
          <a:prstGeom prst="rect">
            <a:avLst/>
          </a:prstGeom>
        </p:spPr>
      </p:pic>
      <p:sp>
        <p:nvSpPr>
          <p:cNvPr id="19" name="TextBox 18"/>
          <p:cNvSpPr txBox="1"/>
          <p:nvPr/>
        </p:nvSpPr>
        <p:spPr>
          <a:xfrm>
            <a:off x="1654955" y="31125749"/>
            <a:ext cx="5826650" cy="728111"/>
          </a:xfrm>
          <a:prstGeom prst="rect">
            <a:avLst/>
          </a:prstGeom>
          <a:noFill/>
        </p:spPr>
        <p:txBody>
          <a:bodyPr wrap="square" rtlCol="0">
            <a:spAutoFit/>
          </a:bodyPr>
          <a:lstStyle/>
          <a:p>
            <a:r>
              <a:rPr lang="en-US" sz="2000" dirty="0" smtClean="0">
                <a:latin typeface="+mj-lt"/>
              </a:rPr>
              <a:t>Figure 1. Image of Vermont with location of each weather station compared. (Geology, 2015).</a:t>
            </a:r>
            <a:endParaRPr lang="en-US" sz="2000" dirty="0">
              <a:latin typeface="+mj-lt"/>
            </a:endParaRPr>
          </a:p>
        </p:txBody>
      </p:sp>
      <p:graphicFrame>
        <p:nvGraphicFramePr>
          <p:cNvPr id="31" name="Chart 30"/>
          <p:cNvGraphicFramePr>
            <a:graphicFrameLocks/>
          </p:cNvGraphicFramePr>
          <p:nvPr>
            <p:extLst>
              <p:ext uri="{D42A27DB-BD31-4B8C-83A1-F6EECF244321}">
                <p14:modId xmlns:p14="http://schemas.microsoft.com/office/powerpoint/2010/main" val="1347892237"/>
              </p:ext>
            </p:extLst>
          </p:nvPr>
        </p:nvGraphicFramePr>
        <p:xfrm>
          <a:off x="8695396" y="25961262"/>
          <a:ext cx="6531428" cy="5780314"/>
        </p:xfrm>
        <a:graphic>
          <a:graphicData uri="http://schemas.openxmlformats.org/drawingml/2006/chart">
            <c:chart xmlns:c="http://schemas.openxmlformats.org/drawingml/2006/chart" xmlns:r="http://schemas.openxmlformats.org/officeDocument/2006/relationships" r:id="rId9"/>
          </a:graphicData>
        </a:graphic>
      </p:graphicFrame>
      <p:sp>
        <p:nvSpPr>
          <p:cNvPr id="5" name="TextBox 4"/>
          <p:cNvSpPr txBox="1"/>
          <p:nvPr/>
        </p:nvSpPr>
        <p:spPr>
          <a:xfrm>
            <a:off x="9185252" y="31707988"/>
            <a:ext cx="6041571" cy="728111"/>
          </a:xfrm>
          <a:prstGeom prst="rect">
            <a:avLst/>
          </a:prstGeom>
          <a:noFill/>
        </p:spPr>
        <p:txBody>
          <a:bodyPr wrap="square" rtlCol="0">
            <a:spAutoFit/>
          </a:bodyPr>
          <a:lstStyle/>
          <a:p>
            <a:r>
              <a:rPr lang="en-US" sz="2000" dirty="0" smtClean="0">
                <a:latin typeface="+mj-lt"/>
              </a:rPr>
              <a:t>Figure 2. Comparison of STJ from 2000-2013, showing both Temperature and Precipitation Totals for February.</a:t>
            </a:r>
            <a:endParaRPr lang="en-US" sz="2000" dirty="0">
              <a:latin typeface="+mj-lt"/>
            </a:endParaRPr>
          </a:p>
        </p:txBody>
      </p:sp>
      <p:graphicFrame>
        <p:nvGraphicFramePr>
          <p:cNvPr id="22" name="Chart 21"/>
          <p:cNvGraphicFramePr>
            <a:graphicFrameLocks/>
          </p:cNvGraphicFramePr>
          <p:nvPr>
            <p:extLst>
              <p:ext uri="{D42A27DB-BD31-4B8C-83A1-F6EECF244321}">
                <p14:modId xmlns:p14="http://schemas.microsoft.com/office/powerpoint/2010/main" val="884307871"/>
              </p:ext>
            </p:extLst>
          </p:nvPr>
        </p:nvGraphicFramePr>
        <p:xfrm>
          <a:off x="16177030" y="16392021"/>
          <a:ext cx="7913312" cy="6562409"/>
        </p:xfrm>
        <a:graphic>
          <a:graphicData uri="http://schemas.openxmlformats.org/drawingml/2006/chart">
            <c:chart xmlns:c="http://schemas.openxmlformats.org/drawingml/2006/chart" xmlns:r="http://schemas.openxmlformats.org/officeDocument/2006/relationships" r:id="rId10"/>
          </a:graphicData>
        </a:graphic>
      </p:graphicFrame>
      <p:sp>
        <p:nvSpPr>
          <p:cNvPr id="6" name="TextBox 5"/>
          <p:cNvSpPr txBox="1"/>
          <p:nvPr/>
        </p:nvSpPr>
        <p:spPr>
          <a:xfrm>
            <a:off x="16488351" y="8011188"/>
            <a:ext cx="7024793" cy="9510296"/>
          </a:xfrm>
          <a:prstGeom prst="rect">
            <a:avLst/>
          </a:prstGeom>
          <a:noFill/>
        </p:spPr>
        <p:txBody>
          <a:bodyPr wrap="square" rtlCol="0">
            <a:spAutoFit/>
          </a:bodyPr>
          <a:lstStyle/>
          <a:p>
            <a:r>
              <a:rPr lang="en-US" sz="3600" dirty="0" smtClean="0">
                <a:latin typeface="+mj-lt"/>
              </a:rPr>
              <a:t>Figure 3 shows the yearly temperature profile,  (2000-2010), for St. Johnsbury. </a:t>
            </a:r>
            <a:r>
              <a:rPr lang="en-US" sz="3600" dirty="0">
                <a:latin typeface="+mj-lt"/>
              </a:rPr>
              <a:t>T</a:t>
            </a:r>
            <a:r>
              <a:rPr lang="en-US" sz="3600" dirty="0" smtClean="0">
                <a:latin typeface="+mj-lt"/>
              </a:rPr>
              <a:t>his graph highlights: </a:t>
            </a:r>
          </a:p>
          <a:p>
            <a:pPr marL="457200" indent="-457200">
              <a:buFont typeface="Arial" panose="020B0604020202020204" pitchFamily="34" charset="0"/>
              <a:buChar char="•"/>
            </a:pPr>
            <a:r>
              <a:rPr lang="en-US" sz="3600" dirty="0" smtClean="0">
                <a:latin typeface="+mj-lt"/>
              </a:rPr>
              <a:t>Years that have had high temperatures as well as years that have had very cold temperatures</a:t>
            </a:r>
          </a:p>
          <a:p>
            <a:pPr marL="457200" indent="-457200">
              <a:buFont typeface="Arial" panose="020B0604020202020204" pitchFamily="34" charset="0"/>
              <a:buChar char="•"/>
            </a:pPr>
            <a:r>
              <a:rPr lang="en-US" sz="3600" dirty="0" smtClean="0">
                <a:latin typeface="+mj-lt"/>
              </a:rPr>
              <a:t>The increase in average temperatures since 2000 can also be observed </a:t>
            </a:r>
          </a:p>
          <a:p>
            <a:pPr marL="457200" indent="-457200">
              <a:buFont typeface="Arial" panose="020B0604020202020204" pitchFamily="34" charset="0"/>
              <a:buChar char="•"/>
            </a:pPr>
            <a:r>
              <a:rPr lang="en-US" sz="3600" dirty="0" smtClean="0">
                <a:latin typeface="+mj-lt"/>
              </a:rPr>
              <a:t>Also noted are years of extreme high and low temperatures, being followed by a trend of warmer low temperatures and lower high temperatures </a:t>
            </a:r>
          </a:p>
          <a:p>
            <a:pPr marL="457200" indent="-457200">
              <a:buFont typeface="Arial" panose="020B0604020202020204" pitchFamily="34" charset="0"/>
              <a:buChar char="•"/>
            </a:pPr>
            <a:endParaRPr lang="en-US" sz="3600" dirty="0" smtClean="0">
              <a:latin typeface="+mj-lt"/>
            </a:endParaRPr>
          </a:p>
          <a:p>
            <a:pPr marL="457200" indent="-457200">
              <a:buFont typeface="Arial" panose="020B0604020202020204" pitchFamily="34" charset="0"/>
              <a:buChar char="•"/>
            </a:pPr>
            <a:endParaRPr lang="en-US" sz="3600" dirty="0">
              <a:latin typeface="+mj-lt"/>
            </a:endParaRPr>
          </a:p>
        </p:txBody>
      </p:sp>
      <p:sp>
        <p:nvSpPr>
          <p:cNvPr id="7" name="TextBox 6"/>
          <p:cNvSpPr txBox="1"/>
          <p:nvPr/>
        </p:nvSpPr>
        <p:spPr>
          <a:xfrm>
            <a:off x="24800049" y="15636599"/>
            <a:ext cx="7224391" cy="9510296"/>
          </a:xfrm>
          <a:prstGeom prst="rect">
            <a:avLst/>
          </a:prstGeom>
          <a:noFill/>
        </p:spPr>
        <p:txBody>
          <a:bodyPr wrap="square" rtlCol="0">
            <a:spAutoFit/>
          </a:bodyPr>
          <a:lstStyle/>
          <a:p>
            <a:r>
              <a:rPr lang="en-US" sz="3600" dirty="0" smtClean="0">
                <a:latin typeface="+mj-lt"/>
              </a:rPr>
              <a:t>Figure 4 shows the yearly summer precipitation profile across the four stations (2000-2010). This graph shows: </a:t>
            </a:r>
          </a:p>
          <a:p>
            <a:pPr marL="457200" indent="-457200">
              <a:buFont typeface="Arial" panose="020B0604020202020204" pitchFamily="34" charset="0"/>
              <a:buChar char="•"/>
            </a:pPr>
            <a:r>
              <a:rPr lang="en-US" sz="3600" dirty="0" smtClean="0">
                <a:latin typeface="+mj-lt"/>
              </a:rPr>
              <a:t>Across the four station BTV and MVL received the least amount of precipitation while, JSC and STJ had the greater precipitation totals</a:t>
            </a:r>
          </a:p>
          <a:p>
            <a:pPr marL="457200" indent="-457200">
              <a:buFont typeface="Arial" panose="020B0604020202020204" pitchFamily="34" charset="0"/>
              <a:buChar char="•"/>
            </a:pPr>
            <a:r>
              <a:rPr lang="en-US" sz="3600" dirty="0" smtClean="0">
                <a:latin typeface="+mj-lt"/>
              </a:rPr>
              <a:t> Overall, 2004 and 2008 had the greatest amount of precipitation</a:t>
            </a:r>
          </a:p>
          <a:p>
            <a:pPr marL="400050" indent="-400050"/>
            <a:r>
              <a:rPr lang="en-US" sz="3600" dirty="0" smtClean="0">
                <a:latin typeface="+mj-lt"/>
              </a:rPr>
              <a:t>    *these years also had the highest monthly averages, see the graph above*</a:t>
            </a:r>
          </a:p>
          <a:p>
            <a:pPr marL="457200" indent="-457200">
              <a:buFont typeface="Arial" panose="020B0604020202020204" pitchFamily="34" charset="0"/>
              <a:buChar char="•"/>
            </a:pPr>
            <a:r>
              <a:rPr lang="en-US" sz="3600" dirty="0" smtClean="0">
                <a:latin typeface="+mj-lt"/>
              </a:rPr>
              <a:t>Since 2000, there is a trend of increase precipitation totals for the summer season</a:t>
            </a:r>
          </a:p>
          <a:p>
            <a:pPr marL="400050" indent="-400050">
              <a:buFont typeface="Arial" panose="020B0604020202020204" pitchFamily="34" charset="0"/>
              <a:buChar char="•"/>
            </a:pPr>
            <a:endParaRPr lang="en-US" sz="3600" dirty="0">
              <a:latin typeface="+mj-lt"/>
            </a:endParaRPr>
          </a:p>
        </p:txBody>
      </p:sp>
      <p:sp>
        <p:nvSpPr>
          <p:cNvPr id="8" name="TextBox 7"/>
          <p:cNvSpPr txBox="1"/>
          <p:nvPr/>
        </p:nvSpPr>
        <p:spPr>
          <a:xfrm>
            <a:off x="16560755" y="24538923"/>
            <a:ext cx="6952389" cy="7502714"/>
          </a:xfrm>
          <a:prstGeom prst="rect">
            <a:avLst/>
          </a:prstGeom>
          <a:noFill/>
        </p:spPr>
        <p:txBody>
          <a:bodyPr wrap="square" rtlCol="0">
            <a:spAutoFit/>
          </a:bodyPr>
          <a:lstStyle/>
          <a:p>
            <a:r>
              <a:rPr lang="en-US" sz="3600" dirty="0" smtClean="0">
                <a:latin typeface="+mj-lt"/>
              </a:rPr>
              <a:t>Figure 5 shows precipitation comparisons for the four stations (2000,2010). </a:t>
            </a:r>
            <a:r>
              <a:rPr lang="en-US" sz="3600" dirty="0">
                <a:latin typeface="+mj-lt"/>
              </a:rPr>
              <a:t>T</a:t>
            </a:r>
            <a:r>
              <a:rPr lang="en-US" sz="3600" dirty="0" smtClean="0">
                <a:latin typeface="+mj-lt"/>
              </a:rPr>
              <a:t>his graph shows:</a:t>
            </a:r>
          </a:p>
          <a:p>
            <a:pPr marL="457200" indent="-457200">
              <a:buFont typeface="Arial" panose="020B0604020202020204" pitchFamily="34" charset="0"/>
              <a:buChar char="•"/>
            </a:pPr>
            <a:r>
              <a:rPr lang="en-US" sz="3600" dirty="0">
                <a:latin typeface="+mj-lt"/>
              </a:rPr>
              <a:t>Y</a:t>
            </a:r>
            <a:r>
              <a:rPr lang="en-US" sz="3600" dirty="0" smtClean="0">
                <a:latin typeface="+mj-lt"/>
              </a:rPr>
              <a:t>ears with the most days with precipitation over 1” had higher total precipitation overall</a:t>
            </a:r>
          </a:p>
          <a:p>
            <a:pPr marL="457200" indent="-457200">
              <a:buFont typeface="Arial" panose="020B0604020202020204" pitchFamily="34" charset="0"/>
              <a:buChar char="•"/>
            </a:pPr>
            <a:r>
              <a:rPr lang="en-US" sz="3600" dirty="0" smtClean="0">
                <a:latin typeface="+mj-lt"/>
              </a:rPr>
              <a:t>Following the years with higher precipitation totals, low precipitation can be observed, in the years 2000, 2004, and 2009 </a:t>
            </a:r>
          </a:p>
          <a:p>
            <a:pPr marL="457200" indent="-457200">
              <a:buFont typeface="Arial" panose="020B0604020202020204" pitchFamily="34" charset="0"/>
              <a:buChar char="•"/>
            </a:pPr>
            <a:r>
              <a:rPr lang="en-US" sz="3600" dirty="0" smtClean="0">
                <a:latin typeface="+mj-lt"/>
              </a:rPr>
              <a:t>Across the four station the precipitation totals have shown an increase since 2000</a:t>
            </a:r>
          </a:p>
        </p:txBody>
      </p:sp>
      <p:sp>
        <p:nvSpPr>
          <p:cNvPr id="9" name="TextBox 8"/>
          <p:cNvSpPr txBox="1"/>
          <p:nvPr/>
        </p:nvSpPr>
        <p:spPr>
          <a:xfrm rot="10800000" flipV="1">
            <a:off x="34016339" y="19152490"/>
            <a:ext cx="8495086" cy="1077218"/>
          </a:xfrm>
          <a:prstGeom prst="rect">
            <a:avLst/>
          </a:prstGeom>
          <a:noFill/>
        </p:spPr>
        <p:txBody>
          <a:bodyPr wrap="square" rtlCol="0">
            <a:spAutoFit/>
          </a:bodyPr>
          <a:lstStyle/>
          <a:p>
            <a:r>
              <a:rPr lang="en-US" dirty="0" smtClean="0">
                <a:latin typeface="+mn-lt"/>
              </a:rPr>
              <a:t>Figure 6. Observed Temperature  change. (IPCC, 2014).</a:t>
            </a:r>
            <a:endParaRPr lang="en-US" dirty="0">
              <a:latin typeface="+mn-lt"/>
            </a:endParaRPr>
          </a:p>
        </p:txBody>
      </p:sp>
      <p:sp>
        <p:nvSpPr>
          <p:cNvPr id="10" name="TextBox 9"/>
          <p:cNvSpPr txBox="1"/>
          <p:nvPr/>
        </p:nvSpPr>
        <p:spPr>
          <a:xfrm>
            <a:off x="27828968" y="30211185"/>
            <a:ext cx="1423164" cy="316571"/>
          </a:xfrm>
          <a:prstGeom prst="rect">
            <a:avLst/>
          </a:prstGeom>
          <a:noFill/>
        </p:spPr>
        <p:txBody>
          <a:bodyPr wrap="square" rtlCol="0">
            <a:spAutoFit/>
          </a:bodyPr>
          <a:lstStyle/>
          <a:p>
            <a:r>
              <a:rPr lang="en-US" sz="1400" dirty="0" smtClean="0"/>
              <a:t>Year</a:t>
            </a:r>
            <a:endParaRPr lang="en-US" sz="1400" dirty="0"/>
          </a:p>
        </p:txBody>
      </p:sp>
      <p:pic>
        <p:nvPicPr>
          <p:cNvPr id="1026" name="Picture 2" descr="http://www.nsf.gov/images/logos/nsf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6944" y="955234"/>
            <a:ext cx="2091198" cy="2524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uvm.edu/~epscor/ds/secure_dir_007.php?file=.staff/open/cwdd/Logos/VTEPSCoR_logo_green_l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29823" y="907106"/>
            <a:ext cx="3537431" cy="25906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15820" y="14111941"/>
            <a:ext cx="6006438" cy="830997"/>
          </a:xfrm>
          <a:prstGeom prst="rect">
            <a:avLst/>
          </a:prstGeom>
          <a:noFill/>
        </p:spPr>
        <p:txBody>
          <a:bodyPr wrap="square" rtlCol="0">
            <a:spAutoFit/>
          </a:bodyPr>
          <a:lstStyle/>
          <a:p>
            <a:r>
              <a:rPr lang="en-US" sz="2400" dirty="0" smtClean="0">
                <a:latin typeface="+mj-lt"/>
              </a:rPr>
              <a:t>Figure 3. Yearly Temperatures for STJ from 2000-2010.</a:t>
            </a:r>
            <a:endParaRPr lang="en-US" sz="2400" dirty="0">
              <a:latin typeface="+mj-lt"/>
            </a:endParaRPr>
          </a:p>
        </p:txBody>
      </p:sp>
      <p:sp>
        <p:nvSpPr>
          <p:cNvPr id="20" name="TextBox 19"/>
          <p:cNvSpPr txBox="1"/>
          <p:nvPr/>
        </p:nvSpPr>
        <p:spPr>
          <a:xfrm>
            <a:off x="16412363" y="22905722"/>
            <a:ext cx="7829943" cy="830997"/>
          </a:xfrm>
          <a:prstGeom prst="rect">
            <a:avLst/>
          </a:prstGeom>
          <a:noFill/>
        </p:spPr>
        <p:txBody>
          <a:bodyPr wrap="square" rtlCol="0">
            <a:spAutoFit/>
          </a:bodyPr>
          <a:lstStyle/>
          <a:p>
            <a:r>
              <a:rPr lang="en-US" sz="2400" dirty="0" smtClean="0">
                <a:latin typeface="+mj-lt"/>
              </a:rPr>
              <a:t>Figure 4. 2000-2010 Summer Precipitation totals across all four stations.</a:t>
            </a:r>
            <a:endParaRPr lang="en-US" sz="2400" dirty="0">
              <a:latin typeface="+mj-lt"/>
            </a:endParaRPr>
          </a:p>
        </p:txBody>
      </p:sp>
      <p:sp>
        <p:nvSpPr>
          <p:cNvPr id="36" name="TextBox 35"/>
          <p:cNvSpPr txBox="1"/>
          <p:nvPr/>
        </p:nvSpPr>
        <p:spPr>
          <a:xfrm>
            <a:off x="24040306" y="31337685"/>
            <a:ext cx="7829943" cy="830997"/>
          </a:xfrm>
          <a:prstGeom prst="rect">
            <a:avLst/>
          </a:prstGeom>
          <a:noFill/>
        </p:spPr>
        <p:txBody>
          <a:bodyPr wrap="square" rtlCol="0">
            <a:spAutoFit/>
          </a:bodyPr>
          <a:lstStyle/>
          <a:p>
            <a:r>
              <a:rPr lang="en-US" sz="2400" dirty="0" smtClean="0">
                <a:latin typeface="+mj-lt"/>
              </a:rPr>
              <a:t>Figure 5. 2000-2010 Precipitation comparisons across all four stations.</a:t>
            </a:r>
            <a:endParaRPr lang="en-US" sz="2400" dirty="0">
              <a:latin typeface="+mj-lt"/>
            </a:endParaRPr>
          </a:p>
        </p:txBody>
      </p:sp>
      <p:sp>
        <p:nvSpPr>
          <p:cNvPr id="21" name="TextBox 20"/>
          <p:cNvSpPr txBox="1"/>
          <p:nvPr/>
        </p:nvSpPr>
        <p:spPr>
          <a:xfrm>
            <a:off x="33804661" y="31707988"/>
            <a:ext cx="9050178" cy="601483"/>
          </a:xfrm>
          <a:prstGeom prst="rect">
            <a:avLst/>
          </a:prstGeom>
          <a:noFill/>
        </p:spPr>
        <p:txBody>
          <a:bodyPr wrap="square" rtlCol="0">
            <a:spAutoFit/>
          </a:bodyPr>
          <a:lstStyle/>
          <a:p>
            <a:r>
              <a:rPr lang="en-US" dirty="0" smtClean="0">
                <a:latin typeface="+mj-lt"/>
              </a:rPr>
              <a:t>Funding provided by NSF Grant EPS-1101317</a:t>
            </a:r>
            <a:endParaRPr lang="en-US" dirty="0">
              <a:latin typeface="+mj-lt"/>
            </a:endParaRPr>
          </a:p>
        </p:txBody>
      </p:sp>
      <p:sp>
        <p:nvSpPr>
          <p:cNvPr id="39" name="Text Box 14"/>
          <p:cNvSpPr txBox="1">
            <a:spLocks noChangeArrowheads="1"/>
          </p:cNvSpPr>
          <p:nvPr/>
        </p:nvSpPr>
        <p:spPr bwMode="auto">
          <a:xfrm>
            <a:off x="13546792" y="3731404"/>
            <a:ext cx="16797617" cy="30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74320" tIns="274320" rIns="274320" bIns="274320" anchor="ctr">
            <a:spAutoFit/>
          </a:bodyPr>
          <a:lstStyle>
            <a:lvl1pPr>
              <a:spcBef>
                <a:spcPct val="20000"/>
              </a:spcBef>
              <a:buChar char="•"/>
              <a:defRPr sz="14300">
                <a:solidFill>
                  <a:schemeClr val="tx1"/>
                </a:solidFill>
                <a:latin typeface="Times New Roman" charset="0"/>
                <a:ea typeface="MS PGothic" charset="-128"/>
              </a:defRPr>
            </a:lvl1pPr>
            <a:lvl2pPr marL="742950" indent="-285750">
              <a:spcBef>
                <a:spcPct val="20000"/>
              </a:spcBef>
              <a:buChar char="–"/>
              <a:defRPr sz="12500">
                <a:solidFill>
                  <a:schemeClr val="tx1"/>
                </a:solidFill>
                <a:latin typeface="Times New Roman" charset="0"/>
                <a:ea typeface="MS PGothic" charset="-128"/>
              </a:defRPr>
            </a:lvl2pPr>
            <a:lvl3pPr marL="1143000" indent="-228600">
              <a:spcBef>
                <a:spcPct val="20000"/>
              </a:spcBef>
              <a:buChar char="•"/>
              <a:defRPr sz="10700">
                <a:solidFill>
                  <a:schemeClr val="tx1"/>
                </a:solidFill>
                <a:latin typeface="Times New Roman" charset="0"/>
                <a:ea typeface="MS PGothic" charset="-128"/>
              </a:defRPr>
            </a:lvl3pPr>
            <a:lvl4pPr marL="1600200" indent="-228600">
              <a:spcBef>
                <a:spcPct val="20000"/>
              </a:spcBef>
              <a:buChar char="–"/>
              <a:defRPr sz="8900">
                <a:solidFill>
                  <a:schemeClr val="tx1"/>
                </a:solidFill>
                <a:latin typeface="Times New Roman" charset="0"/>
                <a:ea typeface="MS PGothic" charset="-128"/>
              </a:defRPr>
            </a:lvl4pPr>
            <a:lvl5pPr marL="2057400" indent="-228600">
              <a:spcBef>
                <a:spcPct val="20000"/>
              </a:spcBef>
              <a:buChar char="»"/>
              <a:defRPr sz="89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89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89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89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8900">
                <a:solidFill>
                  <a:schemeClr val="tx1"/>
                </a:solidFill>
                <a:latin typeface="Times New Roman" charset="0"/>
                <a:ea typeface="MS PGothic" charset="-128"/>
              </a:defRPr>
            </a:lvl9pPr>
          </a:lstStyle>
          <a:p>
            <a:pPr algn="ctr" eaLnBrk="1" hangingPunct="1">
              <a:spcBef>
                <a:spcPct val="50000"/>
              </a:spcBef>
              <a:spcAft>
                <a:spcPts val="600"/>
              </a:spcAft>
              <a:buFontTx/>
              <a:buNone/>
            </a:pPr>
            <a:r>
              <a:rPr lang="en-US" altLang="en-US" sz="6000" b="1" dirty="0">
                <a:latin typeface="Calibri" charset="0"/>
              </a:rPr>
              <a:t>Nasser Abdel-Fatah</a:t>
            </a:r>
          </a:p>
          <a:p>
            <a:pPr algn="ctr" eaLnBrk="1" hangingPunct="1">
              <a:spcBef>
                <a:spcPct val="50000"/>
              </a:spcBef>
              <a:spcAft>
                <a:spcPts val="600"/>
              </a:spcAft>
              <a:buFontTx/>
              <a:buNone/>
            </a:pPr>
            <a:r>
              <a:rPr lang="en-US" altLang="en-US" sz="6000" dirty="0">
                <a:latin typeface="Calibri" charset="0"/>
              </a:rPr>
              <a:t>Student: Johnson State College</a:t>
            </a:r>
          </a:p>
        </p:txBody>
      </p:sp>
      <p:pic>
        <p:nvPicPr>
          <p:cNvPr id="1038" name="Picture 14" descr="http://www.anycollege.com/up_images/JSC%20new%20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6945" y="3753032"/>
            <a:ext cx="6637485" cy="26981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2592" y="3776569"/>
            <a:ext cx="7294488" cy="2434265"/>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9253" y="507076"/>
            <a:ext cx="7287826" cy="25547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21127</TotalTime>
  <Words>1027</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Base>http://colinpurrington.com/tips/academic/posterdesign</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Administrator</cp:lastModifiedBy>
  <cp:revision>725</cp:revision>
  <cp:lastPrinted>2011-10-30T12:54:45Z</cp:lastPrinted>
  <dcterms:created xsi:type="dcterms:W3CDTF">2012-06-12T14:08:55Z</dcterms:created>
  <dcterms:modified xsi:type="dcterms:W3CDTF">2015-03-17T14:10:35Z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