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7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6" d="100"/>
          <a:sy n="86" d="100"/>
        </p:scale>
        <p:origin x="869"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64018C-4254-46FE-8327-04EE853AAE7B}"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1CF4E-CC86-4A95-80C4-C7256FE22174}" type="slidenum">
              <a:rPr lang="en-US" smtClean="0"/>
              <a:t>‹#›</a:t>
            </a:fld>
            <a:endParaRPr lang="en-US"/>
          </a:p>
        </p:txBody>
      </p:sp>
    </p:spTree>
    <p:extLst>
      <p:ext uri="{BB962C8B-B14F-4D97-AF65-F5344CB8AC3E}">
        <p14:creationId xmlns:p14="http://schemas.microsoft.com/office/powerpoint/2010/main" val="315680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4018C-4254-46FE-8327-04EE853AAE7B}"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1CF4E-CC86-4A95-80C4-C7256FE22174}" type="slidenum">
              <a:rPr lang="en-US" smtClean="0"/>
              <a:t>‹#›</a:t>
            </a:fld>
            <a:endParaRPr lang="en-US"/>
          </a:p>
        </p:txBody>
      </p:sp>
    </p:spTree>
    <p:extLst>
      <p:ext uri="{BB962C8B-B14F-4D97-AF65-F5344CB8AC3E}">
        <p14:creationId xmlns:p14="http://schemas.microsoft.com/office/powerpoint/2010/main" val="82761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4018C-4254-46FE-8327-04EE853AAE7B}"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1CF4E-CC86-4A95-80C4-C7256FE22174}" type="slidenum">
              <a:rPr lang="en-US" smtClean="0"/>
              <a:t>‹#›</a:t>
            </a:fld>
            <a:endParaRPr lang="en-US"/>
          </a:p>
        </p:txBody>
      </p:sp>
    </p:spTree>
    <p:extLst>
      <p:ext uri="{BB962C8B-B14F-4D97-AF65-F5344CB8AC3E}">
        <p14:creationId xmlns:p14="http://schemas.microsoft.com/office/powerpoint/2010/main" val="1276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64018C-4254-46FE-8327-04EE853AAE7B}"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1CF4E-CC86-4A95-80C4-C7256FE22174}" type="slidenum">
              <a:rPr lang="en-US" smtClean="0"/>
              <a:t>‹#›</a:t>
            </a:fld>
            <a:endParaRPr lang="en-US"/>
          </a:p>
        </p:txBody>
      </p:sp>
    </p:spTree>
    <p:extLst>
      <p:ext uri="{BB962C8B-B14F-4D97-AF65-F5344CB8AC3E}">
        <p14:creationId xmlns:p14="http://schemas.microsoft.com/office/powerpoint/2010/main" val="297720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64018C-4254-46FE-8327-04EE853AAE7B}"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1CF4E-CC86-4A95-80C4-C7256FE22174}" type="slidenum">
              <a:rPr lang="en-US" smtClean="0"/>
              <a:t>‹#›</a:t>
            </a:fld>
            <a:endParaRPr lang="en-US"/>
          </a:p>
        </p:txBody>
      </p:sp>
    </p:spTree>
    <p:extLst>
      <p:ext uri="{BB962C8B-B14F-4D97-AF65-F5344CB8AC3E}">
        <p14:creationId xmlns:p14="http://schemas.microsoft.com/office/powerpoint/2010/main" val="322704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64018C-4254-46FE-8327-04EE853AAE7B}" type="datetimeFigureOut">
              <a:rPr lang="en-US" smtClean="0"/>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1CF4E-CC86-4A95-80C4-C7256FE22174}" type="slidenum">
              <a:rPr lang="en-US" smtClean="0"/>
              <a:t>‹#›</a:t>
            </a:fld>
            <a:endParaRPr lang="en-US"/>
          </a:p>
        </p:txBody>
      </p:sp>
    </p:spTree>
    <p:extLst>
      <p:ext uri="{BB962C8B-B14F-4D97-AF65-F5344CB8AC3E}">
        <p14:creationId xmlns:p14="http://schemas.microsoft.com/office/powerpoint/2010/main" val="212432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64018C-4254-46FE-8327-04EE853AAE7B}" type="datetimeFigureOut">
              <a:rPr lang="en-US" smtClean="0"/>
              <a:t>7/25/2017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1CF4E-CC86-4A95-80C4-C7256FE22174}" type="slidenum">
              <a:rPr lang="en-US" smtClean="0"/>
              <a:t>‹#›</a:t>
            </a:fld>
            <a:endParaRPr lang="en-US"/>
          </a:p>
        </p:txBody>
      </p:sp>
    </p:spTree>
    <p:extLst>
      <p:ext uri="{BB962C8B-B14F-4D97-AF65-F5344CB8AC3E}">
        <p14:creationId xmlns:p14="http://schemas.microsoft.com/office/powerpoint/2010/main" val="71686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64018C-4254-46FE-8327-04EE853AAE7B}" type="datetimeFigureOut">
              <a:rPr lang="en-US" smtClean="0"/>
              <a:t>7/25/2017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1CF4E-CC86-4A95-80C4-C7256FE22174}" type="slidenum">
              <a:rPr lang="en-US" smtClean="0"/>
              <a:t>‹#›</a:t>
            </a:fld>
            <a:endParaRPr lang="en-US"/>
          </a:p>
        </p:txBody>
      </p:sp>
    </p:spTree>
    <p:extLst>
      <p:ext uri="{BB962C8B-B14F-4D97-AF65-F5344CB8AC3E}">
        <p14:creationId xmlns:p14="http://schemas.microsoft.com/office/powerpoint/2010/main" val="3423991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4018C-4254-46FE-8327-04EE853AAE7B}" type="datetimeFigureOut">
              <a:rPr lang="en-US" smtClean="0"/>
              <a:t>7/25/2017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1CF4E-CC86-4A95-80C4-C7256FE22174}" type="slidenum">
              <a:rPr lang="en-US" smtClean="0"/>
              <a:t>‹#›</a:t>
            </a:fld>
            <a:endParaRPr lang="en-US"/>
          </a:p>
        </p:txBody>
      </p:sp>
    </p:spTree>
    <p:extLst>
      <p:ext uri="{BB962C8B-B14F-4D97-AF65-F5344CB8AC3E}">
        <p14:creationId xmlns:p14="http://schemas.microsoft.com/office/powerpoint/2010/main" val="144823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4018C-4254-46FE-8327-04EE853AAE7B}" type="datetimeFigureOut">
              <a:rPr lang="en-US" smtClean="0"/>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1CF4E-CC86-4A95-80C4-C7256FE22174}" type="slidenum">
              <a:rPr lang="en-US" smtClean="0"/>
              <a:t>‹#›</a:t>
            </a:fld>
            <a:endParaRPr lang="en-US"/>
          </a:p>
        </p:txBody>
      </p:sp>
    </p:spTree>
    <p:extLst>
      <p:ext uri="{BB962C8B-B14F-4D97-AF65-F5344CB8AC3E}">
        <p14:creationId xmlns:p14="http://schemas.microsoft.com/office/powerpoint/2010/main" val="148271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4018C-4254-46FE-8327-04EE853AAE7B}" type="datetimeFigureOut">
              <a:rPr lang="en-US" smtClean="0"/>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1CF4E-CC86-4A95-80C4-C7256FE22174}" type="slidenum">
              <a:rPr lang="en-US" smtClean="0"/>
              <a:t>‹#›</a:t>
            </a:fld>
            <a:endParaRPr lang="en-US"/>
          </a:p>
        </p:txBody>
      </p:sp>
    </p:spTree>
    <p:extLst>
      <p:ext uri="{BB962C8B-B14F-4D97-AF65-F5344CB8AC3E}">
        <p14:creationId xmlns:p14="http://schemas.microsoft.com/office/powerpoint/2010/main" val="333841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4018C-4254-46FE-8327-04EE853AAE7B}" type="datetimeFigureOut">
              <a:rPr lang="en-US" smtClean="0"/>
              <a:t>7/25/2017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1CF4E-CC86-4A95-80C4-C7256FE22174}" type="slidenum">
              <a:rPr lang="en-US" smtClean="0"/>
              <a:t>‹#›</a:t>
            </a:fld>
            <a:endParaRPr lang="en-US"/>
          </a:p>
        </p:txBody>
      </p:sp>
    </p:spTree>
    <p:extLst>
      <p:ext uri="{BB962C8B-B14F-4D97-AF65-F5344CB8AC3E}">
        <p14:creationId xmlns:p14="http://schemas.microsoft.com/office/powerpoint/2010/main" val="3556451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www.riverkeepers.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9100" y="381000"/>
            <a:ext cx="8305800" cy="2590800"/>
          </a:xfrm>
          <a:prstGeom prst="rect">
            <a:avLst/>
          </a:prstGeom>
          <a:solidFill>
            <a:schemeClr val="accent3">
              <a:lumMod val="60000"/>
              <a:lumOff val="40000"/>
              <a:alpha val="5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00955" y="660737"/>
            <a:ext cx="6320939" cy="2031325"/>
          </a:xfrm>
          <a:prstGeom prst="rect">
            <a:avLst/>
          </a:prstGeom>
          <a:noFill/>
        </p:spPr>
        <p:txBody>
          <a:bodyPr wrap="square" rtlCol="0">
            <a:spAutoFit/>
          </a:bodyPr>
          <a:lstStyle/>
          <a:p>
            <a:pPr algn="ctr"/>
            <a:r>
              <a:rPr lang="en-US" sz="3600" dirty="0">
                <a:ln w="18000">
                  <a:solidFill>
                    <a:schemeClr val="tx1"/>
                  </a:solidFill>
                  <a:prstDash val="solid"/>
                  <a:miter lim="800000"/>
                </a:ln>
                <a:latin typeface="Times New Roman" panose="02020603050405020304" pitchFamily="18" charset="0"/>
                <a:cs typeface="Times New Roman" panose="02020603050405020304" pitchFamily="18" charset="0"/>
              </a:rPr>
              <a:t>Effects of Riparian Buffers on Nitrogen, Phosphorus, and Total Suspended Solids</a:t>
            </a:r>
          </a:p>
          <a:p>
            <a:endParaRPr lang="en-US" dirty="0"/>
          </a:p>
        </p:txBody>
      </p:sp>
      <p:sp>
        <p:nvSpPr>
          <p:cNvPr id="3" name="Rectangle 2"/>
          <p:cNvSpPr/>
          <p:nvPr/>
        </p:nvSpPr>
        <p:spPr>
          <a:xfrm>
            <a:off x="2743200" y="4417366"/>
            <a:ext cx="3657600" cy="1219200"/>
          </a:xfrm>
          <a:prstGeom prst="rect">
            <a:avLst/>
          </a:prstGeom>
          <a:solidFill>
            <a:schemeClr val="accent3">
              <a:lumMod val="60000"/>
              <a:lumOff val="40000"/>
              <a:alpha val="5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05150" y="4796133"/>
            <a:ext cx="2933700" cy="461665"/>
          </a:xfrm>
          <a:prstGeom prst="rect">
            <a:avLst/>
          </a:prstGeom>
          <a:noFill/>
        </p:spPr>
        <p:txBody>
          <a:bodyPr wrap="square" rtlCol="0">
            <a:spAutoFit/>
          </a:bodyPr>
          <a:lstStyle/>
          <a:p>
            <a:pPr algn="ctr"/>
            <a:r>
              <a:rPr lang="en-US" sz="2400" dirty="0" smtClean="0">
                <a:ln w="18000">
                  <a:solidFill>
                    <a:schemeClr val="tx1"/>
                  </a:solidFill>
                  <a:prstDash val="solid"/>
                  <a:miter lim="800000"/>
                </a:ln>
                <a:latin typeface="Times New Roman" panose="02020603050405020304" pitchFamily="18" charset="0"/>
                <a:cs typeface="Times New Roman" panose="02020603050405020304" pitchFamily="18" charset="0"/>
              </a:rPr>
              <a:t>Kaylee C. Jackson</a:t>
            </a:r>
            <a:endParaRPr lang="en-US" sz="2400" dirty="0">
              <a:ln w="18000">
                <a:solidFill>
                  <a:schemeClr val="tx1"/>
                </a:solidFill>
                <a:prstDash val="solid"/>
                <a:miter lim="800000"/>
              </a:ln>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32780" y="406449"/>
            <a:ext cx="1754268" cy="407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32780" y="2246381"/>
            <a:ext cx="691386" cy="69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30886" y="2293214"/>
            <a:ext cx="1053266" cy="59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38160" y="936515"/>
            <a:ext cx="13335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78473" y="1676399"/>
            <a:ext cx="1252874"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986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457200" y="0"/>
            <a:ext cx="8229600" cy="1143000"/>
          </a:xfrm>
        </p:spPr>
        <p:txBody>
          <a:bodyPr/>
          <a:lstStyle/>
          <a:p>
            <a:r>
              <a:rPr lang="en-US" dirty="0" smtClean="0">
                <a:latin typeface="Times New Roman" panose="02020603050405020304" pitchFamily="18" charset="0"/>
                <a:cs typeface="Times New Roman" panose="02020603050405020304" pitchFamily="18" charset="0"/>
              </a:rPr>
              <a:t>Literature Cited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43000"/>
            <a:ext cx="9144000" cy="5333999"/>
          </a:xfrm>
        </p:spPr>
        <p:txBody>
          <a:bodyPr>
            <a:normAutofit/>
          </a:bodyPr>
          <a:lstStyle/>
          <a:p>
            <a:r>
              <a:rPr lang="en-US" sz="1800" dirty="0" err="1">
                <a:latin typeface="Times New Roman" panose="02020603050405020304" pitchFamily="18" charset="0"/>
                <a:cs typeface="Times New Roman" panose="02020603050405020304" pitchFamily="18" charset="0"/>
              </a:rPr>
              <a:t>Astudillo</a:t>
            </a:r>
            <a:r>
              <a:rPr lang="en-US" sz="1800" dirty="0">
                <a:latin typeface="Times New Roman" panose="02020603050405020304" pitchFamily="18" charset="0"/>
                <a:cs typeface="Times New Roman" panose="02020603050405020304" pitchFamily="18" charset="0"/>
              </a:rPr>
              <a:t>, M. R., </a:t>
            </a:r>
            <a:r>
              <a:rPr lang="en-US" sz="1800" dirty="0" err="1">
                <a:latin typeface="Times New Roman" panose="02020603050405020304" pitchFamily="18" charset="0"/>
                <a:cs typeface="Times New Roman" panose="02020603050405020304" pitchFamily="18" charset="0"/>
              </a:rPr>
              <a:t>Novelo</a:t>
            </a:r>
            <a:r>
              <a:rPr lang="en-US" sz="1800" dirty="0">
                <a:latin typeface="Times New Roman" panose="02020603050405020304" pitchFamily="18" charset="0"/>
                <a:cs typeface="Times New Roman" panose="02020603050405020304" pitchFamily="18" charset="0"/>
              </a:rPr>
              <a:t>-Gutierrez, R., Vazquez, G., Garcia-Franco, J. G., Ramirez, A. 2016. Relationships between land cover, riparian vegetation, stream characteristics, and aquatic insects in cloud forest streams, Mexico. </a:t>
            </a:r>
            <a:r>
              <a:rPr lang="en-US" sz="1800" dirty="0" err="1">
                <a:latin typeface="Times New Roman" panose="02020603050405020304" pitchFamily="18" charset="0"/>
                <a:cs typeface="Times New Roman" panose="02020603050405020304" pitchFamily="18" charset="0"/>
              </a:rPr>
              <a:t>Hydrobiologia</a:t>
            </a:r>
            <a:r>
              <a:rPr lang="en-US" sz="1800" dirty="0">
                <a:latin typeface="Times New Roman" panose="02020603050405020304" pitchFamily="18" charset="0"/>
                <a:cs typeface="Times New Roman" panose="02020603050405020304" pitchFamily="18" charset="0"/>
              </a:rPr>
              <a:t>, vol. 768, pp. 167-181. </a:t>
            </a:r>
          </a:p>
          <a:p>
            <a:r>
              <a:rPr lang="en-US" sz="1800" dirty="0">
                <a:latin typeface="Times New Roman" panose="02020603050405020304" pitchFamily="18" charset="0"/>
                <a:cs typeface="Times New Roman" panose="02020603050405020304" pitchFamily="18" charset="0"/>
              </a:rPr>
              <a:t>Clinton, B. D. 2011. Stream water responses to timber harvest: Riparian buffer width effectiveness. Forest Ecology and Management, vol. 261 pp. 979-988. </a:t>
            </a:r>
          </a:p>
          <a:p>
            <a:r>
              <a:rPr lang="en-US" sz="1800" dirty="0">
                <a:latin typeface="Times New Roman" panose="02020603050405020304" pitchFamily="18" charset="0"/>
                <a:cs typeface="Times New Roman" panose="02020603050405020304" pitchFamily="18" charset="0"/>
              </a:rPr>
              <a:t>Connolly, N. M., Pearson, R. G., Loong, D., </a:t>
            </a:r>
            <a:r>
              <a:rPr lang="en-US" sz="1800" dirty="0" err="1">
                <a:latin typeface="Times New Roman" panose="02020603050405020304" pitchFamily="18" charset="0"/>
                <a:cs typeface="Times New Roman" panose="02020603050405020304" pitchFamily="18" charset="0"/>
              </a:rPr>
              <a:t>Maughan</a:t>
            </a:r>
            <a:r>
              <a:rPr lang="en-US" sz="1800" dirty="0">
                <a:latin typeface="Times New Roman" panose="02020603050405020304" pitchFamily="18" charset="0"/>
                <a:cs typeface="Times New Roman" panose="02020603050405020304" pitchFamily="18" charset="0"/>
              </a:rPr>
              <a:t>, M., Brodie, J. 2015. Water quality variation along streams with similar agricultural development but contrasting riparian vegetation. Agriculture, Ecosystems and Environment, vol. 213, pp. 11-20. </a:t>
            </a:r>
          </a:p>
          <a:p>
            <a:r>
              <a:rPr lang="en-US" sz="1800" dirty="0">
                <a:latin typeface="Times New Roman" panose="02020603050405020304" pitchFamily="18" charset="0"/>
                <a:cs typeface="Times New Roman" panose="02020603050405020304" pitchFamily="18" charset="0"/>
              </a:rPr>
              <a:t>Hawes, E.. and Smith, M. 2005. Riparian Buffer Zones: Functions and Recommended Widths. Yale School of Forestry and Environmental Studies, pp. 1-13.</a:t>
            </a:r>
          </a:p>
          <a:p>
            <a:r>
              <a:rPr lang="en-US" sz="1800" dirty="0" err="1">
                <a:latin typeface="Times New Roman" panose="02020603050405020304" pitchFamily="18" charset="0"/>
                <a:cs typeface="Times New Roman" panose="02020603050405020304" pitchFamily="18" charset="0"/>
              </a:rPr>
              <a:t>Klapproth</a:t>
            </a:r>
            <a:r>
              <a:rPr lang="en-US" sz="1800" dirty="0">
                <a:latin typeface="Times New Roman" panose="02020603050405020304" pitchFamily="18" charset="0"/>
                <a:cs typeface="Times New Roman" panose="02020603050405020304" pitchFamily="18" charset="0"/>
              </a:rPr>
              <a:t>, J.C. and Johnson, J.E. 2009. Understanding the science behind riparian forest buffers: effects on water quality. Virginia Cooperative Extension, pp.  1-21. </a:t>
            </a:r>
          </a:p>
          <a:p>
            <a:r>
              <a:rPr lang="en-US" sz="1800" dirty="0">
                <a:latin typeface="Times New Roman" panose="02020603050405020304" pitchFamily="18" charset="0"/>
                <a:cs typeface="Times New Roman" panose="02020603050405020304" pitchFamily="18" charset="0"/>
              </a:rPr>
              <a:t>Newbold, J. D., Herbert, S., Sweeney, B. W., </a:t>
            </a:r>
            <a:r>
              <a:rPr lang="en-US" sz="1800" dirty="0" err="1">
                <a:latin typeface="Times New Roman" panose="02020603050405020304" pitchFamily="18" charset="0"/>
                <a:cs typeface="Times New Roman" panose="02020603050405020304" pitchFamily="18" charset="0"/>
              </a:rPr>
              <a:t>Kiry</a:t>
            </a:r>
            <a:r>
              <a:rPr lang="en-US" sz="1800" dirty="0">
                <a:latin typeface="Times New Roman" panose="02020603050405020304" pitchFamily="18" charset="0"/>
                <a:cs typeface="Times New Roman" panose="02020603050405020304" pitchFamily="18" charset="0"/>
              </a:rPr>
              <a:t>, P., Alberts, S. J. 2010. Water Quality Functions of a 15-Year-Old Riparian Forest Buffer System. Journal of the American Water Resources Association, vol. 46, pp. 299-309. </a:t>
            </a:r>
          </a:p>
          <a:p>
            <a:r>
              <a:rPr lang="en-US" sz="1800" dirty="0">
                <a:latin typeface="Times New Roman" panose="02020603050405020304" pitchFamily="18" charset="0"/>
                <a:cs typeface="Times New Roman" panose="02020603050405020304" pitchFamily="18" charset="0"/>
              </a:rPr>
              <a:t>River Keepers. Cited 2016 June 24. The Importance of Healthy Riparian Zones. Available from: </a:t>
            </a:r>
            <a:r>
              <a:rPr lang="en-US" sz="1800" u="sng" dirty="0">
                <a:latin typeface="Times New Roman" panose="02020603050405020304" pitchFamily="18" charset="0"/>
                <a:cs typeface="Times New Roman" panose="02020603050405020304" pitchFamily="18" charset="0"/>
                <a:hlinkClick r:id="rId2"/>
              </a:rPr>
              <a:t>http://www.riverkeepers.org/</a:t>
            </a:r>
            <a:r>
              <a:rPr lang="en-US" sz="1800" dirty="0">
                <a:latin typeface="Times New Roman" panose="02020603050405020304" pitchFamily="18" charset="0"/>
                <a:cs typeface="Times New Roman" panose="02020603050405020304" pitchFamily="18" charset="0"/>
              </a:rPr>
              <a:t> </a:t>
            </a:r>
          </a:p>
          <a:p>
            <a:endParaRPr lang="en-US" sz="1800" dirty="0"/>
          </a:p>
        </p:txBody>
      </p:sp>
    </p:spTree>
    <p:extLst>
      <p:ext uri="{BB962C8B-B14F-4D97-AF65-F5344CB8AC3E}">
        <p14:creationId xmlns:p14="http://schemas.microsoft.com/office/powerpoint/2010/main" val="3160787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152400" y="164000"/>
            <a:ext cx="5029200" cy="1143000"/>
          </a:xfrm>
        </p:spPr>
        <p:txBody>
          <a:bodyPr>
            <a:noAutofit/>
          </a:bodyPr>
          <a:lstStyle/>
          <a:p>
            <a:r>
              <a:rPr lang="en-US" sz="7200" b="1" dirty="0" smtClean="0">
                <a:ln w="18000">
                  <a:solidFill>
                    <a:schemeClr val="tx1"/>
                  </a:solidFill>
                  <a:prstDash val="solid"/>
                  <a:miter lim="800000"/>
                </a:ln>
                <a:solidFill>
                  <a:sysClr val="windowText" lastClr="00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Questions?</a:t>
            </a:r>
            <a:endParaRPr lang="en-US" sz="7200" b="1" dirty="0">
              <a:ln w="18000">
                <a:solidFill>
                  <a:schemeClr val="tx1"/>
                </a:solidFill>
                <a:prstDash val="solid"/>
                <a:miter lim="800000"/>
              </a:ln>
              <a:solidFill>
                <a:sysClr val="windowText" lastClr="00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038600"/>
            <a:ext cx="3890963" cy="2589858"/>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9762" y="304800"/>
            <a:ext cx="2438400" cy="3251200"/>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162" y="1310489"/>
            <a:ext cx="3424237" cy="256817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12032" y="3199458"/>
            <a:ext cx="4572000" cy="3429000"/>
          </a:xfrm>
          <a:prstGeom prst="rect">
            <a:avLst/>
          </a:prstGeom>
        </p:spPr>
      </p:pic>
    </p:spTree>
    <p:extLst>
      <p:ext uri="{BB962C8B-B14F-4D97-AF65-F5344CB8AC3E}">
        <p14:creationId xmlns:p14="http://schemas.microsoft.com/office/powerpoint/2010/main" val="3317996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0800" y="0"/>
            <a:ext cx="3962400" cy="838200"/>
          </a:xfrm>
        </p:spPr>
        <p:txBody>
          <a:bodyPr/>
          <a:lstStyle/>
          <a:p>
            <a:r>
              <a:rPr lang="en-US" dirty="0" smtClean="0">
                <a:latin typeface="Times New Roman" panose="02020603050405020304" pitchFamily="18" charset="0"/>
                <a:cs typeface="Times New Roman" panose="02020603050405020304" pitchFamily="18" charset="0"/>
              </a:rPr>
              <a:t>Introduction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371600"/>
            <a:ext cx="5562600" cy="5029200"/>
          </a:xfrm>
        </p:spPr>
        <p:txBody>
          <a:bodyPr>
            <a:normAutofit/>
          </a:bodyPr>
          <a:lstStyle/>
          <a:p>
            <a:pPr marL="457200" lvl="0" indent="-457200"/>
            <a:r>
              <a:rPr lang="en-US" dirty="0">
                <a:latin typeface="Times New Roman" panose="02020603050405020304" pitchFamily="18" charset="0"/>
                <a:cs typeface="Times New Roman" panose="02020603050405020304" pitchFamily="18" charset="0"/>
              </a:rPr>
              <a:t>F</a:t>
            </a:r>
            <a:r>
              <a:rPr lang="en-US" dirty="0" smtClean="0">
                <a:latin typeface="Times New Roman" panose="02020603050405020304" pitchFamily="18" charset="0"/>
                <a:cs typeface="Times New Roman" panose="02020603050405020304" pitchFamily="18" charset="0"/>
              </a:rPr>
              <a:t>low </a:t>
            </a:r>
            <a:r>
              <a:rPr lang="en-US" dirty="0">
                <a:latin typeface="Times New Roman" panose="02020603050405020304" pitchFamily="18" charset="0"/>
                <a:cs typeface="Times New Roman" panose="02020603050405020304" pitchFamily="18" charset="0"/>
              </a:rPr>
              <a:t>of nutrients </a:t>
            </a:r>
            <a:r>
              <a:rPr lang="en-US" dirty="0" smtClean="0">
                <a:latin typeface="Times New Roman" panose="02020603050405020304" pitchFamily="18" charset="0"/>
                <a:cs typeface="Times New Roman" panose="02020603050405020304" pitchFamily="18" charset="0"/>
              </a:rPr>
              <a:t>increases eutrophication</a:t>
            </a:r>
          </a:p>
          <a:p>
            <a:pPr marL="457200" lvl="0" indent="-457200"/>
            <a:r>
              <a:rPr lang="en-US" dirty="0" smtClean="0">
                <a:latin typeface="Times New Roman" panose="02020603050405020304" pitchFamily="18" charset="0"/>
                <a:cs typeface="Times New Roman" panose="02020603050405020304" pitchFamily="18" charset="0"/>
              </a:rPr>
              <a:t>Riparian </a:t>
            </a:r>
            <a:r>
              <a:rPr lang="en-US" dirty="0">
                <a:latin typeface="Times New Roman" panose="02020603050405020304" pitchFamily="18" charset="0"/>
                <a:cs typeface="Times New Roman" panose="02020603050405020304" pitchFamily="18" charset="0"/>
              </a:rPr>
              <a:t>buffers </a:t>
            </a:r>
            <a:r>
              <a:rPr lang="en-US" dirty="0" smtClean="0">
                <a:latin typeface="Times New Roman" panose="02020603050405020304" pitchFamily="18" charset="0"/>
                <a:cs typeface="Times New Roman" panose="02020603050405020304" pitchFamily="18" charset="0"/>
              </a:rPr>
              <a:t>often </a:t>
            </a:r>
            <a:r>
              <a:rPr lang="en-US" dirty="0">
                <a:latin typeface="Times New Roman" panose="02020603050405020304" pitchFamily="18" charset="0"/>
                <a:cs typeface="Times New Roman" panose="02020603050405020304" pitchFamily="18" charset="0"/>
              </a:rPr>
              <a:t>used to help absorb excess </a:t>
            </a:r>
            <a:r>
              <a:rPr lang="en-US" dirty="0" smtClean="0">
                <a:latin typeface="Times New Roman" panose="02020603050405020304" pitchFamily="18" charset="0"/>
                <a:cs typeface="Times New Roman" panose="02020603050405020304" pitchFamily="18" charset="0"/>
              </a:rPr>
              <a:t>nutrients </a:t>
            </a:r>
          </a:p>
          <a:p>
            <a:pPr marL="457200" lvl="0" indent="-457200"/>
            <a:r>
              <a:rPr lang="en-US" dirty="0" smtClean="0">
                <a:latin typeface="Times New Roman" panose="02020603050405020304" pitchFamily="18" charset="0"/>
                <a:cs typeface="Times New Roman" panose="02020603050405020304" pitchFamily="18" charset="0"/>
              </a:rPr>
              <a:t>Buffers </a:t>
            </a:r>
            <a:r>
              <a:rPr lang="en-US" dirty="0">
                <a:latin typeface="Times New Roman" panose="02020603050405020304" pitchFamily="18" charset="0"/>
                <a:cs typeface="Times New Roman" panose="02020603050405020304" pitchFamily="18" charset="0"/>
              </a:rPr>
              <a:t>also provide </a:t>
            </a:r>
            <a:r>
              <a:rPr lang="en-US" dirty="0" smtClean="0">
                <a:latin typeface="Times New Roman" panose="02020603050405020304" pitchFamily="18" charset="0"/>
                <a:cs typeface="Times New Roman" panose="02020603050405020304" pitchFamily="18" charset="0"/>
              </a:rPr>
              <a:t>stabilizing </a:t>
            </a:r>
            <a:r>
              <a:rPr lang="en-US" dirty="0">
                <a:latin typeface="Times New Roman" panose="02020603050405020304" pitchFamily="18" charset="0"/>
                <a:cs typeface="Times New Roman" panose="02020603050405020304" pitchFamily="18" charset="0"/>
              </a:rPr>
              <a:t>factor </a:t>
            </a:r>
            <a:endParaRPr lang="en-US" dirty="0" smtClean="0">
              <a:latin typeface="Times New Roman" panose="02020603050405020304" pitchFamily="18" charset="0"/>
              <a:cs typeface="Times New Roman" panose="02020603050405020304" pitchFamily="18" charset="0"/>
            </a:endParaRPr>
          </a:p>
          <a:p>
            <a:pPr marL="457200" lvl="0" indent="-457200"/>
            <a:r>
              <a:rPr lang="en-US" dirty="0" smtClean="0">
                <a:latin typeface="Times New Roman" panose="02020603050405020304" pitchFamily="18" charset="0"/>
                <a:cs typeface="Times New Roman" panose="02020603050405020304" pitchFamily="18" charset="0"/>
              </a:rPr>
              <a:t>Composition </a:t>
            </a:r>
            <a:r>
              <a:rPr lang="en-US" dirty="0">
                <a:latin typeface="Times New Roman" panose="02020603050405020304" pitchFamily="18" charset="0"/>
                <a:cs typeface="Times New Roman" panose="02020603050405020304" pitchFamily="18" charset="0"/>
              </a:rPr>
              <a:t>plays an important </a:t>
            </a:r>
            <a:r>
              <a:rPr lang="en-US" dirty="0" smtClean="0">
                <a:latin typeface="Times New Roman" panose="02020603050405020304" pitchFamily="18" charset="0"/>
                <a:cs typeface="Times New Roman" panose="02020603050405020304" pitchFamily="18" charset="0"/>
              </a:rPr>
              <a:t>role</a:t>
            </a:r>
          </a:p>
          <a:p>
            <a:pPr marL="457200" lvl="0" indent="-457200"/>
            <a:r>
              <a:rPr lang="en-US" dirty="0" smtClean="0">
                <a:latin typeface="Times New Roman" panose="02020603050405020304" pitchFamily="18" charset="0"/>
                <a:cs typeface="Times New Roman" panose="02020603050405020304" pitchFamily="18" charset="0"/>
              </a:rPr>
              <a:t>Soil </a:t>
            </a:r>
            <a:r>
              <a:rPr lang="en-US" dirty="0">
                <a:latin typeface="Times New Roman" panose="02020603050405020304" pitchFamily="18" charset="0"/>
                <a:cs typeface="Times New Roman" panose="02020603050405020304" pitchFamily="18" charset="0"/>
              </a:rPr>
              <a:t>type, slope and land use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1286" y="1117600"/>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1286" y="4114800"/>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77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3629" y="1295400"/>
            <a:ext cx="9140371" cy="5257800"/>
          </a:xfrm>
        </p:spPr>
        <p:txBody>
          <a:bodyPr>
            <a:normAutofit/>
          </a:bodyPr>
          <a:lstStyle/>
          <a:p>
            <a:pPr lvl="0"/>
            <a:r>
              <a:rPr lang="en-US" sz="3200" dirty="0">
                <a:latin typeface="Times New Roman" panose="02020603050405020304" pitchFamily="18" charset="0"/>
                <a:cs typeface="Times New Roman" panose="02020603050405020304" pitchFamily="18" charset="0"/>
              </a:rPr>
              <a:t>In this study, I am examining the width of riparian buffer zones in agricultural sites along both the Missisquoi and Winooski rivers, and showing how those buffers affect the amount of phosphorus, nitrogen and total suspended solids found in those watersheds between 2013 and </a:t>
            </a:r>
            <a:r>
              <a:rPr lang="en-US" sz="3200" dirty="0" smtClean="0">
                <a:latin typeface="Times New Roman" panose="02020603050405020304" pitchFamily="18" charset="0"/>
                <a:cs typeface="Times New Roman" panose="02020603050405020304" pitchFamily="18" charset="0"/>
              </a:rPr>
              <a:t>2015</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p>
        </p:txBody>
      </p:sp>
      <p:sp>
        <p:nvSpPr>
          <p:cNvPr id="4" name="TextBox 3"/>
          <p:cNvSpPr txBox="1"/>
          <p:nvPr/>
        </p:nvSpPr>
        <p:spPr>
          <a:xfrm>
            <a:off x="3124200" y="0"/>
            <a:ext cx="2971800" cy="769441"/>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Hypothesis</a:t>
            </a:r>
            <a:r>
              <a:rPr lang="en-US" dirty="0" smtClean="0"/>
              <a:t> </a:t>
            </a:r>
            <a:endParaRPr lang="en-US" dirty="0"/>
          </a:p>
        </p:txBody>
      </p:sp>
    </p:spTree>
    <p:extLst>
      <p:ext uri="{BB962C8B-B14F-4D97-AF65-F5344CB8AC3E}">
        <p14:creationId xmlns:p14="http://schemas.microsoft.com/office/powerpoint/2010/main" val="2041445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1905000" y="0"/>
            <a:ext cx="5562600" cy="1143000"/>
          </a:xfrm>
        </p:spPr>
        <p:txBody>
          <a:bodyPr>
            <a:noAutofit/>
          </a:bodyPr>
          <a:lstStyle/>
          <a:p>
            <a:r>
              <a:rPr lang="en-US" dirty="0" smtClean="0">
                <a:latin typeface="Times New Roman" panose="02020603050405020304" pitchFamily="18" charset="0"/>
                <a:cs typeface="Times New Roman" panose="02020603050405020304" pitchFamily="18" charset="0"/>
              </a:rPr>
              <a:t>Materials and Methods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752600"/>
            <a:ext cx="2895600" cy="4648200"/>
          </a:xfrm>
        </p:spPr>
        <p:txBody>
          <a:bodyPr>
            <a:normAutofit/>
          </a:bodyPr>
          <a:lstStyle/>
          <a:p>
            <a:pPr marL="457200" indent="-457200"/>
            <a:r>
              <a:rPr lang="en-US" dirty="0" smtClean="0">
                <a:latin typeface="Times New Roman" panose="02020603050405020304" pitchFamily="18" charset="0"/>
                <a:cs typeface="Times New Roman" panose="02020603050405020304" pitchFamily="18" charset="0"/>
              </a:rPr>
              <a:t>Buffers</a:t>
            </a:r>
          </a:p>
          <a:p>
            <a:pPr marL="857250" lvl="1" indent="-457200"/>
            <a:r>
              <a:rPr lang="en-US" dirty="0" smtClean="0">
                <a:latin typeface="Times New Roman" panose="02020603050405020304" pitchFamily="18" charset="0"/>
                <a:cs typeface="Times New Roman" panose="02020603050405020304" pitchFamily="18" charset="0"/>
              </a:rPr>
              <a:t>Composition</a:t>
            </a:r>
          </a:p>
          <a:p>
            <a:pPr marL="0" indent="0">
              <a:buNone/>
            </a:pPr>
            <a:endParaRPr lang="en-US" dirty="0" smtClean="0">
              <a:latin typeface="Times New Roman" panose="02020603050405020304" pitchFamily="18" charset="0"/>
              <a:cs typeface="Times New Roman" panose="02020603050405020304" pitchFamily="18" charset="0"/>
            </a:endParaRPr>
          </a:p>
          <a:p>
            <a:pPr marL="457200" indent="-457200"/>
            <a:r>
              <a:rPr lang="en-US" dirty="0" smtClean="0">
                <a:latin typeface="Times New Roman" panose="02020603050405020304" pitchFamily="18" charset="0"/>
                <a:cs typeface="Times New Roman" panose="02020603050405020304" pitchFamily="18" charset="0"/>
              </a:rPr>
              <a:t>TSS</a:t>
            </a:r>
          </a:p>
          <a:p>
            <a:pPr marL="0" indent="0">
              <a:buNone/>
            </a:pPr>
            <a:endParaRPr lang="en-US" dirty="0" smtClean="0">
              <a:latin typeface="Times New Roman" panose="02020603050405020304" pitchFamily="18" charset="0"/>
              <a:cs typeface="Times New Roman" panose="02020603050405020304" pitchFamily="18" charset="0"/>
            </a:endParaRPr>
          </a:p>
          <a:p>
            <a:pPr marL="457200" indent="-457200"/>
            <a:r>
              <a:rPr lang="en-US" dirty="0" smtClean="0">
                <a:latin typeface="Times New Roman" panose="02020603050405020304" pitchFamily="18" charset="0"/>
                <a:cs typeface="Times New Roman" panose="02020603050405020304" pitchFamily="18" charset="0"/>
              </a:rPr>
              <a:t>Nitrogen</a:t>
            </a:r>
          </a:p>
          <a:p>
            <a:pPr marL="0" indent="0">
              <a:buNone/>
            </a:pPr>
            <a:endParaRPr lang="en-US" dirty="0" smtClean="0">
              <a:latin typeface="Times New Roman" panose="02020603050405020304" pitchFamily="18" charset="0"/>
              <a:cs typeface="Times New Roman" panose="02020603050405020304" pitchFamily="18" charset="0"/>
            </a:endParaRPr>
          </a:p>
          <a:p>
            <a:pPr marL="457200" indent="-457200"/>
            <a:r>
              <a:rPr lang="en-US" dirty="0" smtClean="0">
                <a:latin typeface="Times New Roman" panose="02020603050405020304" pitchFamily="18" charset="0"/>
                <a:cs typeface="Times New Roman" panose="02020603050405020304" pitchFamily="18" charset="0"/>
              </a:rPr>
              <a:t>Phosphorus</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3938" y="2260331"/>
            <a:ext cx="3657600" cy="2057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404546" y="3988187"/>
            <a:ext cx="3348533" cy="1883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1" name="Picture 7" descr="C:\Users\kjackson2\AppData\Local\Microsoft\Windows\Temporary Internet Files\Content.IE5\FJHTDBPZ\stick-29455[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915057">
            <a:off x="4633687" y="116600"/>
            <a:ext cx="3970509" cy="35212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84824" y="4565289"/>
            <a:ext cx="3635829" cy="2045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1748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68580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2895599" y="0"/>
            <a:ext cx="3352800" cy="830943"/>
          </a:xfrm>
        </p:spPr>
        <p:txBody>
          <a:bodyPr>
            <a:normAutofit/>
          </a:bodyPr>
          <a:lstStyle/>
          <a:p>
            <a:r>
              <a:rPr lang="en-US" dirty="0" smtClean="0">
                <a:latin typeface="Times New Roman" panose="02020603050405020304" pitchFamily="18" charset="0"/>
                <a:cs typeface="Times New Roman" panose="02020603050405020304" pitchFamily="18" charset="0"/>
              </a:rPr>
              <a:t>Results 2013</a:t>
            </a:r>
            <a:endParaRPr lang="en-US"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633623"/>
            <a:ext cx="8362597" cy="5493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 y="6133959"/>
            <a:ext cx="9144000" cy="9233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Figure 1</a:t>
            </a:r>
            <a:r>
              <a:rPr lang="en-US" sz="1200" dirty="0">
                <a:latin typeface="Times New Roman" panose="02020603050405020304" pitchFamily="18" charset="0"/>
                <a:cs typeface="Times New Roman" panose="02020603050405020304" pitchFamily="18" charset="0"/>
              </a:rPr>
              <a:t>. Comparison of Nitrogen, Phosphorus, Total Suspended Solids (TSS) and Buffer Zone width in 2013 for various sites throughout the Missisquoi and Winooski watersheds. The black line on phosphorus and nitrogen graphs represent the maximum recommended amount of that nutrient, and the black line on the buffer zone graph represents the minimum effective buffer width. </a:t>
            </a:r>
          </a:p>
          <a:p>
            <a:endParaRPr lang="en-US" dirty="0"/>
          </a:p>
        </p:txBody>
      </p:sp>
    </p:spTree>
    <p:extLst>
      <p:ext uri="{BB962C8B-B14F-4D97-AF65-F5344CB8AC3E}">
        <p14:creationId xmlns:p14="http://schemas.microsoft.com/office/powerpoint/2010/main" val="3574039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3048000" y="0"/>
            <a:ext cx="3124200" cy="838200"/>
          </a:xfrm>
        </p:spPr>
        <p:txBody>
          <a:bodyPr>
            <a:normAutofit/>
          </a:bodyPr>
          <a:lstStyle/>
          <a:p>
            <a:r>
              <a:rPr lang="en-US" dirty="0" smtClean="0">
                <a:latin typeface="Times New Roman" panose="02020603050405020304" pitchFamily="18" charset="0"/>
                <a:cs typeface="Times New Roman" panose="02020603050405020304" pitchFamily="18" charset="0"/>
              </a:rPr>
              <a:t>Results 2014</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96686" y="762000"/>
            <a:ext cx="7772400" cy="5151282"/>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10886" y="6133959"/>
            <a:ext cx="9144000" cy="9233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Figure 2</a:t>
            </a:r>
            <a:r>
              <a:rPr lang="en-US" sz="1200" dirty="0">
                <a:latin typeface="Times New Roman" panose="02020603050405020304" pitchFamily="18" charset="0"/>
                <a:cs typeface="Times New Roman" panose="02020603050405020304" pitchFamily="18" charset="0"/>
              </a:rPr>
              <a:t>. Comparison of Nitrogen, Phosphorus, Total Suspended Solids (TSS) and Buffer Zone width in 2014 for various sites throughout the Missisquoi and Winooski watersheds. The </a:t>
            </a:r>
            <a:r>
              <a:rPr lang="en-US" sz="1200" dirty="0" smtClean="0">
                <a:latin typeface="Times New Roman" panose="02020603050405020304" pitchFamily="18" charset="0"/>
                <a:cs typeface="Times New Roman" panose="02020603050405020304" pitchFamily="18" charset="0"/>
              </a:rPr>
              <a:t>black </a:t>
            </a:r>
            <a:r>
              <a:rPr lang="en-US" sz="1200" dirty="0">
                <a:latin typeface="Times New Roman" panose="02020603050405020304" pitchFamily="18" charset="0"/>
                <a:cs typeface="Times New Roman" panose="02020603050405020304" pitchFamily="18" charset="0"/>
              </a:rPr>
              <a:t>line on phosphorus and nitrogen graphs </a:t>
            </a:r>
            <a:r>
              <a:rPr lang="en-US" sz="1200" dirty="0" smtClean="0">
                <a:latin typeface="Times New Roman" panose="02020603050405020304" pitchFamily="18" charset="0"/>
                <a:cs typeface="Times New Roman" panose="02020603050405020304" pitchFamily="18" charset="0"/>
              </a:rPr>
              <a:t>represent </a:t>
            </a:r>
            <a:r>
              <a:rPr lang="en-US" sz="1200" dirty="0">
                <a:latin typeface="Times New Roman" panose="02020603050405020304" pitchFamily="18" charset="0"/>
                <a:cs typeface="Times New Roman" panose="02020603050405020304" pitchFamily="18" charset="0"/>
              </a:rPr>
              <a:t>the maximum recommended amount of that nutrient, and the black line on the buffer zone graph represents the minimum effective buffer width.</a:t>
            </a:r>
          </a:p>
          <a:p>
            <a:endParaRPr lang="en-US" dirty="0"/>
          </a:p>
        </p:txBody>
      </p:sp>
    </p:spTree>
    <p:extLst>
      <p:ext uri="{BB962C8B-B14F-4D97-AF65-F5344CB8AC3E}">
        <p14:creationId xmlns:p14="http://schemas.microsoft.com/office/powerpoint/2010/main" val="3252463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2994024" y="0"/>
            <a:ext cx="3170465" cy="914400"/>
          </a:xfrm>
        </p:spPr>
        <p:txBody>
          <a:bodyPr>
            <a:normAutofit/>
          </a:bodyPr>
          <a:lstStyle/>
          <a:p>
            <a:r>
              <a:rPr lang="en-US" dirty="0" smtClean="0">
                <a:latin typeface="Times New Roman" panose="02020603050405020304" pitchFamily="18" charset="0"/>
                <a:cs typeface="Times New Roman" panose="02020603050405020304" pitchFamily="18" charset="0"/>
              </a:rPr>
              <a:t>Results 2015</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64471" y="762000"/>
            <a:ext cx="7815058" cy="5148072"/>
          </a:xfrm>
          <a:prstGeom prst="rect">
            <a:avLst/>
          </a:prstGeom>
          <a:ln>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0" y="6172200"/>
            <a:ext cx="9144000" cy="923330"/>
          </a:xfrm>
          <a:prstGeom prst="rect">
            <a:avLst/>
          </a:prstGeom>
          <a:noFill/>
        </p:spPr>
        <p:txBody>
          <a:bodyPr wrap="square" rtlCol="0">
            <a:spAutoFit/>
          </a:bodyPr>
          <a:lstStyle/>
          <a:p>
            <a:pPr algn="ctr"/>
            <a:r>
              <a:rPr lang="en-US" sz="1200" b="1" dirty="0">
                <a:latin typeface="Times New Roman" panose="02020603050405020304" pitchFamily="18" charset="0"/>
                <a:cs typeface="Times New Roman" panose="02020603050405020304" pitchFamily="18" charset="0"/>
              </a:rPr>
              <a:t>Figure 3</a:t>
            </a:r>
            <a:r>
              <a:rPr lang="en-US" sz="1200" dirty="0">
                <a:latin typeface="Times New Roman" panose="02020603050405020304" pitchFamily="18" charset="0"/>
                <a:cs typeface="Times New Roman" panose="02020603050405020304" pitchFamily="18" charset="0"/>
              </a:rPr>
              <a:t>. Comparison of Nitrogen, Phosphorus, Total Suspended Solids (TSS) and Buffer Zone width in 2015 for various sites throughout the Missisquoi and Winooski watersheds. The black line on phosphorus and nitrogen graphs represent the maximum recommended amount of that nutrient, and the black line on the buffer zone graph represents the minimum effective buffer width.</a:t>
            </a:r>
          </a:p>
          <a:p>
            <a:endParaRPr lang="en-US" dirty="0"/>
          </a:p>
        </p:txBody>
      </p:sp>
    </p:spTree>
    <p:extLst>
      <p:ext uri="{BB962C8B-B14F-4D97-AF65-F5344CB8AC3E}">
        <p14:creationId xmlns:p14="http://schemas.microsoft.com/office/powerpoint/2010/main" val="23401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3276600" y="0"/>
            <a:ext cx="3048000" cy="1143000"/>
          </a:xfrm>
        </p:spPr>
        <p:txBody>
          <a:bodyPr/>
          <a:lstStyle/>
          <a:p>
            <a:r>
              <a:rPr lang="en-US" dirty="0" smtClean="0">
                <a:latin typeface="Times New Roman" panose="02020603050405020304" pitchFamily="18" charset="0"/>
                <a:cs typeface="Times New Roman" panose="02020603050405020304" pitchFamily="18" charset="0"/>
              </a:rPr>
              <a:t>Discussion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38473"/>
            <a:ext cx="5562600" cy="4953000"/>
          </a:xfrm>
        </p:spPr>
        <p:txBody>
          <a:bodyPr>
            <a:normAutofit/>
          </a:bodyPr>
          <a:lstStyle/>
          <a:p>
            <a:pPr marL="457200" lvl="0" indent="-457200"/>
            <a:r>
              <a:rPr lang="en-US" dirty="0" smtClean="0">
                <a:latin typeface="Times New Roman" panose="02020603050405020304" pitchFamily="18" charset="0"/>
                <a:cs typeface="Times New Roman" panose="02020603050405020304" pitchFamily="18" charset="0"/>
              </a:rPr>
              <a:t>Hypothesis supported</a:t>
            </a:r>
            <a:endParaRPr lang="en-US" dirty="0">
              <a:latin typeface="Times New Roman" panose="02020603050405020304" pitchFamily="18" charset="0"/>
              <a:cs typeface="Times New Roman" panose="02020603050405020304" pitchFamily="18" charset="0"/>
            </a:endParaRPr>
          </a:p>
          <a:p>
            <a:pPr marL="457200" lvl="0" indent="-457200"/>
            <a:r>
              <a:rPr lang="en-US" dirty="0">
                <a:latin typeface="Times New Roman" panose="02020603050405020304" pitchFamily="18" charset="0"/>
                <a:cs typeface="Times New Roman" panose="02020603050405020304" pitchFamily="18" charset="0"/>
              </a:rPr>
              <a:t>D</a:t>
            </a:r>
            <a:r>
              <a:rPr lang="en-US" dirty="0" smtClean="0">
                <a:latin typeface="Times New Roman" panose="02020603050405020304" pitchFamily="18" charset="0"/>
                <a:cs typeface="Times New Roman" panose="02020603050405020304" pitchFamily="18" charset="0"/>
              </a:rPr>
              <a:t>ecreased </a:t>
            </a:r>
            <a:r>
              <a:rPr lang="en-US" dirty="0">
                <a:latin typeface="Times New Roman" panose="02020603050405020304" pitchFamily="18" charset="0"/>
                <a:cs typeface="Times New Roman" panose="02020603050405020304" pitchFamily="18" charset="0"/>
              </a:rPr>
              <a:t>riparian diversity was not beneficial to water </a:t>
            </a:r>
            <a:r>
              <a:rPr lang="en-US" dirty="0" smtClean="0">
                <a:latin typeface="Times New Roman" panose="02020603050405020304" pitchFamily="18" charset="0"/>
                <a:cs typeface="Times New Roman" panose="02020603050405020304" pitchFamily="18" charset="0"/>
              </a:rPr>
              <a:t>qualit</a:t>
            </a:r>
            <a:r>
              <a:rPr lang="en-US" dirty="0">
                <a:latin typeface="Times New Roman" panose="02020603050405020304" pitchFamily="18" charset="0"/>
                <a:cs typeface="Times New Roman" panose="02020603050405020304" pitchFamily="18" charset="0"/>
              </a:rPr>
              <a:t>y</a:t>
            </a:r>
          </a:p>
          <a:p>
            <a:pPr marL="457200" lvl="0" indent="-457200"/>
            <a:r>
              <a:rPr lang="en-US" dirty="0" smtClean="0">
                <a:latin typeface="Times New Roman" panose="02020603050405020304" pitchFamily="18" charset="0"/>
                <a:cs typeface="Times New Roman" panose="02020603050405020304" pitchFamily="18" charset="0"/>
              </a:rPr>
              <a:t>Wide, </a:t>
            </a:r>
            <a:r>
              <a:rPr lang="en-US" dirty="0">
                <a:latin typeface="Times New Roman" panose="02020603050405020304" pitchFamily="18" charset="0"/>
                <a:cs typeface="Times New Roman" panose="02020603050405020304" pitchFamily="18" charset="0"/>
              </a:rPr>
              <a:t>mixed-composition riparian buffer zones and reduced fertilizer application are </a:t>
            </a:r>
            <a:r>
              <a:rPr lang="en-US" dirty="0" smtClean="0">
                <a:latin typeface="Times New Roman" panose="02020603050405020304" pitchFamily="18" charset="0"/>
                <a:cs typeface="Times New Roman" panose="02020603050405020304" pitchFamily="18" charset="0"/>
              </a:rPr>
              <a:t>good ways </a:t>
            </a:r>
            <a:r>
              <a:rPr lang="en-US" dirty="0">
                <a:latin typeface="Times New Roman" panose="02020603050405020304" pitchFamily="18" charset="0"/>
                <a:cs typeface="Times New Roman" panose="02020603050405020304" pitchFamily="18" charset="0"/>
              </a:rPr>
              <a:t>to reduce the amount of </a:t>
            </a:r>
            <a:r>
              <a:rPr lang="en-US" dirty="0" smtClean="0">
                <a:latin typeface="Times New Roman" panose="02020603050405020304" pitchFamily="18" charset="0"/>
                <a:cs typeface="Times New Roman" panose="02020603050405020304" pitchFamily="18" charset="0"/>
              </a:rPr>
              <a:t>nutrient runoff</a:t>
            </a:r>
            <a:endParaRPr lang="en-US" dirty="0">
              <a:latin typeface="Times New Roman" panose="02020603050405020304" pitchFamily="18" charset="0"/>
              <a:cs typeface="Times New Roman" panose="02020603050405020304" pitchFamily="18" charset="0"/>
            </a:endParaRPr>
          </a:p>
          <a:p>
            <a:endParaRPr lang="en-US" sz="2800" dirty="0"/>
          </a:p>
        </p:txBody>
      </p:sp>
      <p:pic>
        <p:nvPicPr>
          <p:cNvPr id="2056" name="Picture 8" descr="C:\Users\kjackson2\AppData\Local\Microsoft\Windows\Temporary Internet Files\Content.IE5\1J9GV301\River-view[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20963" y="2514600"/>
            <a:ext cx="372303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080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859"/>
            <a:ext cx="9144000" cy="6858000"/>
          </a:xfrm>
          <a:prstGeom prst="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2133600" y="0"/>
            <a:ext cx="4724400" cy="1143000"/>
          </a:xfrm>
        </p:spPr>
        <p:txBody>
          <a:bodyPr>
            <a:normAutofit/>
          </a:bodyPr>
          <a:lstStyle/>
          <a:p>
            <a:r>
              <a:rPr lang="en-US" dirty="0" smtClean="0">
                <a:latin typeface="Times New Roman" panose="02020603050405020304" pitchFamily="18" charset="0"/>
                <a:cs typeface="Times New Roman" panose="02020603050405020304" pitchFamily="18" charset="0"/>
              </a:rPr>
              <a:t>Acknowledgements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400"/>
            <a:ext cx="8229600" cy="3657600"/>
          </a:xfrm>
        </p:spPr>
        <p:txBody>
          <a:bodyPr>
            <a:normAutofit fontScale="92500" lnSpcReduction="10000"/>
          </a:bodyPr>
          <a:lstStyle/>
          <a:p>
            <a:pPr marL="0" indent="0" algn="ctr">
              <a:buNone/>
            </a:pPr>
            <a:r>
              <a:rPr lang="en-US" dirty="0">
                <a:latin typeface="Times New Roman" panose="02020603050405020304" pitchFamily="18" charset="0"/>
                <a:cs typeface="Times New Roman" panose="02020603050405020304" pitchFamily="18" charset="0"/>
              </a:rPr>
              <a:t>I’d like to thank Saint Michael’s College for providing lab space and NSF Grant </a:t>
            </a:r>
            <a:r>
              <a:rPr lang="en-US" dirty="0" smtClean="0">
                <a:latin typeface="Times New Roman" panose="02020603050405020304" pitchFamily="18" charset="0"/>
                <a:cs typeface="Times New Roman" panose="02020603050405020304" pitchFamily="18" charset="0"/>
              </a:rPr>
              <a:t>EPS1101317</a:t>
            </a:r>
            <a:r>
              <a:rPr lang="en-US" dirty="0">
                <a:latin typeface="Times New Roman" panose="02020603050405020304" pitchFamily="18" charset="0"/>
                <a:cs typeface="Times New Roman" panose="02020603050405020304" pitchFamily="18" charset="0"/>
              </a:rPr>
              <a:t>, without whose funding this research would not be possible. Also a huge thank you to my amazing coworkers, Mariah </a:t>
            </a:r>
            <a:r>
              <a:rPr lang="en-US" dirty="0" err="1">
                <a:latin typeface="Times New Roman" panose="02020603050405020304" pitchFamily="18" charset="0"/>
                <a:cs typeface="Times New Roman" panose="02020603050405020304" pitchFamily="18" charset="0"/>
              </a:rPr>
              <a:t>Witas</a:t>
            </a:r>
            <a:r>
              <a:rPr lang="en-US" dirty="0">
                <a:latin typeface="Times New Roman" panose="02020603050405020304" pitchFamily="18" charset="0"/>
                <a:cs typeface="Times New Roman" panose="02020603050405020304" pitchFamily="18" charset="0"/>
              </a:rPr>
              <a:t>, Nate Dooley and Elise </a:t>
            </a:r>
            <a:r>
              <a:rPr lang="en-US" dirty="0" err="1">
                <a:latin typeface="Times New Roman" panose="02020603050405020304" pitchFamily="18" charset="0"/>
                <a:cs typeface="Times New Roman" panose="02020603050405020304" pitchFamily="18" charset="0"/>
              </a:rPr>
              <a:t>Prehoda</a:t>
            </a:r>
            <a:r>
              <a:rPr lang="en-US" dirty="0">
                <a:latin typeface="Times New Roman" panose="02020603050405020304" pitchFamily="18" charset="0"/>
                <a:cs typeface="Times New Roman" panose="02020603050405020304" pitchFamily="18" charset="0"/>
              </a:rPr>
              <a:t> for making this summer so fun. </a:t>
            </a:r>
            <a:r>
              <a:rPr lang="en-US" dirty="0" smtClean="0">
                <a:latin typeface="Times New Roman" panose="02020603050405020304" pitchFamily="18" charset="0"/>
                <a:cs typeface="Times New Roman" panose="02020603050405020304" pitchFamily="18" charset="0"/>
              </a:rPr>
              <a:t>Lastly, thank you to Janel Roberge and Declan McCabe for supporting my research.</a:t>
            </a:r>
            <a:endParaRPr lang="en-US" dirty="0"/>
          </a:p>
          <a:p>
            <a:endParaRPr lang="en-US" dirty="0"/>
          </a:p>
        </p:txBody>
      </p:sp>
    </p:spTree>
    <p:extLst>
      <p:ext uri="{BB962C8B-B14F-4D97-AF65-F5344CB8AC3E}">
        <p14:creationId xmlns:p14="http://schemas.microsoft.com/office/powerpoint/2010/main" val="2986653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309</TotalTime>
  <Words>691</Words>
  <Application>Microsoft Office PowerPoint</Application>
  <PresentationFormat>On-screen Show (4:3)</PresentationFormat>
  <Paragraphs>40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PowerPoint Presentation</vt:lpstr>
      <vt:lpstr>Introduction</vt:lpstr>
      <vt:lpstr>In this study, I am examining the width of riparian buffer zones in agricultural sites along both the Missisquoi and Winooski rivers, and showing how those buffers affect the amount of phosphorus, nitrogen and total suspended solids found in those watersheds between 2013 and 2015 </vt:lpstr>
      <vt:lpstr>Materials and Methods</vt:lpstr>
      <vt:lpstr>Results 2013</vt:lpstr>
      <vt:lpstr>Results 2014</vt:lpstr>
      <vt:lpstr>Results 2015</vt:lpstr>
      <vt:lpstr>Discussion</vt:lpstr>
      <vt:lpstr>Acknowledgements</vt:lpstr>
      <vt:lpstr>Literature Cited</vt:lpstr>
      <vt:lpstr>Questions?</vt:lpstr>
    </vt:vector>
  </TitlesOfParts>
  <Company>Saint Michael's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Winslow, Michael J</cp:lastModifiedBy>
  <cp:revision>31</cp:revision>
  <dcterms:created xsi:type="dcterms:W3CDTF">2016-07-28T13:46:21Z</dcterms:created>
  <dcterms:modified xsi:type="dcterms:W3CDTF">2017-07-25T15:50:32Z</dcterms:modified>
</cp:coreProperties>
</file>