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verage" panose="020B0604020202020204" charset="0"/>
      <p:regular r:id="rId23"/>
    </p:embeddedFont>
    <p:embeddedFont>
      <p:font typeface="Proxima Nova"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73B73E-4239-42F8-A85E-CC4E6B1D3EA3}">
  <a:tblStyle styleId="{CD73B73E-4239-42F8-A85E-CC4E6B1D3EA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26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448746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17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 the amount of land above the collection site used for agricultural purposes increases, the EPT index predictably decreases, though not as strongly as expected.  HBI also tracks as expected, but not as strongly as we anticipated.</a:t>
            </a:r>
          </a:p>
        </p:txBody>
      </p:sp>
    </p:spTree>
    <p:extLst>
      <p:ext uri="{BB962C8B-B14F-4D97-AF65-F5344CB8AC3E}">
        <p14:creationId xmlns:p14="http://schemas.microsoft.com/office/powerpoint/2010/main" val="1356785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Percent urban development had very strong negative correlation to the EPT richness index.  As the % urban development increases, the HBI does as well- though much variability exists.</a:t>
            </a:r>
          </a:p>
        </p:txBody>
      </p:sp>
    </p:spTree>
    <p:extLst>
      <p:ext uri="{BB962C8B-B14F-4D97-AF65-F5344CB8AC3E}">
        <p14:creationId xmlns:p14="http://schemas.microsoft.com/office/powerpoint/2010/main" val="697889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813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Agrees despite weak correlation</a:t>
            </a:r>
          </a:p>
        </p:txBody>
      </p:sp>
    </p:spTree>
    <p:extLst>
      <p:ext uri="{BB962C8B-B14F-4D97-AF65-F5344CB8AC3E}">
        <p14:creationId xmlns:p14="http://schemas.microsoft.com/office/powerpoint/2010/main" val="70990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Shouldn’t show a noticable difference.</a:t>
            </a:r>
          </a:p>
        </p:txBody>
      </p:sp>
    </p:spTree>
    <p:extLst>
      <p:ext uri="{BB962C8B-B14F-4D97-AF65-F5344CB8AC3E}">
        <p14:creationId xmlns:p14="http://schemas.microsoft.com/office/powerpoint/2010/main" val="103031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Should be Bell shape</a:t>
            </a:r>
          </a:p>
          <a:p>
            <a:pPr lvl="0">
              <a:spcBef>
                <a:spcPts val="0"/>
              </a:spcBef>
              <a:buNone/>
            </a:pPr>
            <a:r>
              <a:rPr lang="en"/>
              <a:t>The difference of canopy coverage between medium-low and high elevation in Vermont isn’t big enough to support a drop of scrapper population. </a:t>
            </a:r>
          </a:p>
        </p:txBody>
      </p:sp>
    </p:spTree>
    <p:extLst>
      <p:ext uri="{BB962C8B-B14F-4D97-AF65-F5344CB8AC3E}">
        <p14:creationId xmlns:p14="http://schemas.microsoft.com/office/powerpoint/2010/main" val="81122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 predicted </a:t>
            </a:r>
          </a:p>
        </p:txBody>
      </p:sp>
    </p:spTree>
    <p:extLst>
      <p:ext uri="{BB962C8B-B14F-4D97-AF65-F5344CB8AC3E}">
        <p14:creationId xmlns:p14="http://schemas.microsoft.com/office/powerpoint/2010/main" val="387706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6/12     </a:t>
            </a:r>
          </a:p>
          <a:p>
            <a:pPr lvl="0">
              <a:spcBef>
                <a:spcPts val="0"/>
              </a:spcBef>
              <a:buNone/>
            </a:pPr>
            <a:r>
              <a:rPr lang="en"/>
              <a:t>Empirical data agrees with perturbation theory more than it does to RCC.</a:t>
            </a:r>
          </a:p>
          <a:p>
            <a:pPr marL="457200" lvl="0" indent="-228600" rtl="0">
              <a:spcBef>
                <a:spcPts val="0"/>
              </a:spcBef>
              <a:buAutoNum type="arabicPeriod"/>
            </a:pPr>
            <a:r>
              <a:rPr lang="en"/>
              <a:t>The assumption that site elevation could indicate the order of the river at the site is untenable.</a:t>
            </a:r>
          </a:p>
          <a:p>
            <a:pPr marL="457200" lvl="0" indent="-228600" rtl="0">
              <a:spcBef>
                <a:spcPts val="0"/>
              </a:spcBef>
              <a:buAutoNum type="arabicPeriod"/>
            </a:pPr>
            <a:r>
              <a:rPr lang="en"/>
              <a:t>The RCC prediction is based on the pattern of energy transmission featuring the stream at different orders. Energy is stored in the manner of biomass. The research should therefore use biomass data instead of richness data which is supplied by Epscor database.</a:t>
            </a:r>
          </a:p>
          <a:p>
            <a:pPr marL="457200" lvl="0" indent="-228600">
              <a:spcBef>
                <a:spcPts val="0"/>
              </a:spcBef>
              <a:buAutoNum type="arabicPeriod"/>
            </a:pPr>
            <a:r>
              <a:rPr lang="en"/>
              <a:t> Feeding group also varies in relation to human perturbation, of which elevation has been established as an indicator. </a:t>
            </a: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13133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 EPSCoR project gathers more data throughout the year. The latest data could be added to the viability analysis.</a:t>
            </a:r>
          </a:p>
          <a:p>
            <a:pPr lvl="0">
              <a:spcBef>
                <a:spcPts val="0"/>
              </a:spcBef>
              <a:buNone/>
            </a:pPr>
            <a:r>
              <a:rPr lang="en"/>
              <a:t>Since water chemistry data also forms part of the database, they could be used in place of macroinvertebrate data to test the human impact on the environment. </a:t>
            </a:r>
          </a:p>
        </p:txBody>
      </p:sp>
    </p:spTree>
    <p:extLst>
      <p:ext uri="{BB962C8B-B14F-4D97-AF65-F5344CB8AC3E}">
        <p14:creationId xmlns:p14="http://schemas.microsoft.com/office/powerpoint/2010/main" val="180981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717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215343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5274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Here are some photos of us collecting data and identifying invertebrates as many of you have done throughout the state to contribute to the database.  </a:t>
            </a:r>
          </a:p>
        </p:txBody>
      </p:sp>
    </p:spTree>
    <p:extLst>
      <p:ext uri="{BB962C8B-B14F-4D97-AF65-F5344CB8AC3E}">
        <p14:creationId xmlns:p14="http://schemas.microsoft.com/office/powerpoint/2010/main" val="119489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(Emily)</a:t>
            </a:r>
          </a:p>
          <a:p>
            <a:pPr lvl="0">
              <a:spcBef>
                <a:spcPts val="0"/>
              </a:spcBef>
              <a:buNone/>
            </a:pPr>
            <a:r>
              <a:rPr lang="en"/>
              <a:t>First we downloaded the available macroinvertebrate data from the EPSCoR database.  </a:t>
            </a:r>
          </a:p>
          <a:p>
            <a:pPr lvl="0">
              <a:spcBef>
                <a:spcPts val="0"/>
              </a:spcBef>
              <a:buNone/>
            </a:pPr>
            <a:r>
              <a:rPr lang="en"/>
              <a:t>We were given the geographic information on each site from the GIS database.</a:t>
            </a:r>
          </a:p>
          <a:p>
            <a:pPr lvl="0">
              <a:spcBef>
                <a:spcPts val="0"/>
              </a:spcBef>
              <a:buNone/>
            </a:pPr>
            <a:r>
              <a:rPr lang="en"/>
              <a:t>Next, we used spreadsheets to organize the data according to site code and elevation</a:t>
            </a:r>
          </a:p>
          <a:p>
            <a:pPr lvl="0">
              <a:spcBef>
                <a:spcPts val="0"/>
              </a:spcBef>
              <a:buNone/>
            </a:pPr>
            <a:r>
              <a:rPr lang="en"/>
              <a:t>We only included sites which had more than 4 replicates.</a:t>
            </a:r>
          </a:p>
          <a:p>
            <a:pPr lvl="0">
              <a:spcBef>
                <a:spcPts val="0"/>
              </a:spcBef>
              <a:buNone/>
            </a:pPr>
            <a:r>
              <a:rPr lang="en"/>
              <a:t>We developed and applied our metrics calculator to all of these sites, which gave us EPT, HBI, and % Feeding group values.</a:t>
            </a:r>
          </a:p>
          <a:p>
            <a:pPr lvl="0">
              <a:spcBef>
                <a:spcPts val="0"/>
              </a:spcBef>
              <a:buNone/>
            </a:pPr>
            <a:r>
              <a:rPr lang="en"/>
              <a:t>To further organize our data, we used correlational graphs produced using Vernier Logger Pro</a:t>
            </a:r>
          </a:p>
          <a:p>
            <a:pPr lvl="0">
              <a:spcBef>
                <a:spcPts val="0"/>
              </a:spcBef>
              <a:buNone/>
            </a:pPr>
            <a:endParaRPr/>
          </a:p>
        </p:txBody>
      </p:sp>
    </p:spTree>
    <p:extLst>
      <p:ext uri="{BB962C8B-B14F-4D97-AF65-F5344CB8AC3E}">
        <p14:creationId xmlns:p14="http://schemas.microsoft.com/office/powerpoint/2010/main" val="121564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(Emily)</a:t>
            </a:r>
          </a:p>
          <a:p>
            <a:pPr lvl="0">
              <a:spcBef>
                <a:spcPts val="0"/>
              </a:spcBef>
              <a:buNone/>
            </a:pPr>
            <a:r>
              <a:rPr lang="en"/>
              <a:t>Online Database- here's an example of the online database, from which we downloaded all of the invertebrate information.</a:t>
            </a:r>
          </a:p>
          <a:p>
            <a:pPr lvl="0">
              <a:spcBef>
                <a:spcPts val="0"/>
              </a:spcBef>
              <a:buNone/>
            </a:pPr>
            <a:endParaRPr/>
          </a:p>
          <a:p>
            <a:pPr lvl="0">
              <a:spcBef>
                <a:spcPts val="0"/>
              </a:spcBef>
              <a:buNone/>
            </a:pPr>
            <a:r>
              <a:rPr lang="en"/>
              <a:t>Custom Metrics Calc- Next is an example of the metrics calculator which we applied to each site in order to calculate water quality indices and feeding group designations for further analysis.</a:t>
            </a:r>
          </a:p>
          <a:p>
            <a:pPr lvl="0">
              <a:spcBef>
                <a:spcPts val="0"/>
              </a:spcBef>
              <a:buNone/>
            </a:pPr>
            <a:r>
              <a:rPr lang="en"/>
              <a:t>Summary Chart- This drew from EACH analyzed site, and paired it with GIS data for correlation analysis. %forested, ag, urban, etc.</a:t>
            </a:r>
          </a:p>
        </p:txBody>
      </p:sp>
    </p:spTree>
    <p:extLst>
      <p:ext uri="{BB962C8B-B14F-4D97-AF65-F5344CB8AC3E}">
        <p14:creationId xmlns:p14="http://schemas.microsoft.com/office/powerpoint/2010/main" val="265802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(Emily)</a:t>
            </a:r>
          </a:p>
          <a:p>
            <a:pPr lvl="0">
              <a:spcBef>
                <a:spcPts val="0"/>
              </a:spcBef>
              <a:buNone/>
            </a:pPr>
            <a:r>
              <a:rPr lang="en"/>
              <a:t>Like we mentioned earlier, we analyzed our data according to HBI and EPT values.</a:t>
            </a:r>
          </a:p>
          <a:p>
            <a:pPr lvl="0" rtl="0">
              <a:spcBef>
                <a:spcPts val="0"/>
              </a:spcBef>
              <a:buNone/>
            </a:pPr>
            <a:r>
              <a:rPr lang="en"/>
              <a:t>HBI is an indication of the abundance of insects based on their pollution tolerance.  Higher values should correlate to more impacted streams.  </a:t>
            </a:r>
          </a:p>
          <a:p>
            <a:pPr lvl="0" rtl="0">
              <a:spcBef>
                <a:spcPts val="0"/>
              </a:spcBef>
              <a:buNone/>
            </a:pPr>
            <a:endParaRPr/>
          </a:p>
          <a:p>
            <a:pPr lvl="0">
              <a:spcBef>
                <a:spcPts val="0"/>
              </a:spcBef>
              <a:buNone/>
            </a:pPr>
            <a:r>
              <a:rPr lang="en"/>
              <a:t>EPT is a richness index.  This index should increase as water quality improves.</a:t>
            </a:r>
          </a:p>
          <a:p>
            <a:pPr lvl="0" rtl="0">
              <a:spcBef>
                <a:spcPts val="0"/>
              </a:spcBef>
              <a:buNone/>
            </a:pPr>
            <a:endParaRPr/>
          </a:p>
        </p:txBody>
      </p:sp>
    </p:spTree>
    <p:extLst>
      <p:ext uri="{BB962C8B-B14F-4D97-AF65-F5344CB8AC3E}">
        <p14:creationId xmlns:p14="http://schemas.microsoft.com/office/powerpoint/2010/main" val="214665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(Emily)</a:t>
            </a:r>
          </a:p>
          <a:p>
            <a:pPr lvl="0">
              <a:spcBef>
                <a:spcPts val="0"/>
              </a:spcBef>
              <a:buNone/>
            </a:pPr>
            <a:r>
              <a:rPr lang="en"/>
              <a:t>On the left we have a population map of vermont, on the right is elevation.  Generally, as elevation increases, population decreases.  </a:t>
            </a:r>
          </a:p>
          <a:p>
            <a:pPr lvl="0">
              <a:spcBef>
                <a:spcPts val="0"/>
              </a:spcBef>
              <a:buNone/>
            </a:pPr>
            <a:endParaRPr/>
          </a:p>
        </p:txBody>
      </p:sp>
    </p:spTree>
    <p:extLst>
      <p:ext uri="{BB962C8B-B14F-4D97-AF65-F5344CB8AC3E}">
        <p14:creationId xmlns:p14="http://schemas.microsoft.com/office/powerpoint/2010/main" val="229649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t>Our analysis confirmed that as elevation increases, EPT index also increases with less human disturbance across the state.  As we predicted, HBI is negatively correlated to elevation.  Lower elevations with more human activity results in more pollution tolerant species found in the river.  </a:t>
            </a:r>
          </a:p>
        </p:txBody>
      </p:sp>
    </p:spTree>
    <p:extLst>
      <p:ext uri="{BB962C8B-B14F-4D97-AF65-F5344CB8AC3E}">
        <p14:creationId xmlns:p14="http://schemas.microsoft.com/office/powerpoint/2010/main" val="202843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(Emily) The amount of forested land above the sample site also correlates positively to EPT index.  There is an expected negative correlation between % of forested land and HBI.  </a:t>
            </a:r>
          </a:p>
          <a:p>
            <a:pPr lvl="0">
              <a:spcBef>
                <a:spcPts val="0"/>
              </a:spcBef>
              <a:buNone/>
            </a:pPr>
            <a:endParaRPr/>
          </a:p>
          <a:p>
            <a:pPr lvl="0">
              <a:spcBef>
                <a:spcPts val="0"/>
              </a:spcBef>
              <a:buNone/>
            </a:pPr>
            <a:r>
              <a:rPr lang="en"/>
              <a:t> </a:t>
            </a:r>
          </a:p>
          <a:p>
            <a:pPr lvl="0">
              <a:spcBef>
                <a:spcPts val="0"/>
              </a:spcBef>
              <a:buNone/>
            </a:pPr>
            <a:endParaRPr/>
          </a:p>
        </p:txBody>
      </p:sp>
    </p:spTree>
    <p:extLst>
      <p:ext uri="{BB962C8B-B14F-4D97-AF65-F5344CB8AC3E}">
        <p14:creationId xmlns:p14="http://schemas.microsoft.com/office/powerpoint/2010/main" val="420048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site/mapitoutmansfield/topographic-map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nps.gov/olym/learn/education/upload/Functional-Feeding-Group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50" y="1075775"/>
            <a:ext cx="9144000" cy="1770000"/>
          </a:xfrm>
          <a:prstGeom prst="rect">
            <a:avLst/>
          </a:prstGeom>
        </p:spPr>
        <p:txBody>
          <a:bodyPr lIns="91425" tIns="91425" rIns="91425" bIns="91425" anchor="b" anchorCtr="0">
            <a:noAutofit/>
          </a:bodyPr>
          <a:lstStyle/>
          <a:p>
            <a:pPr lvl="0" algn="ctr">
              <a:spcBef>
                <a:spcPts val="0"/>
              </a:spcBef>
              <a:buNone/>
            </a:pPr>
            <a:r>
              <a:rPr lang="en" sz="3600">
                <a:solidFill>
                  <a:schemeClr val="lt2"/>
                </a:solidFill>
                <a:latin typeface="Average"/>
                <a:ea typeface="Average"/>
                <a:cs typeface="Average"/>
                <a:sym typeface="Average"/>
              </a:rPr>
              <a:t>Correlation of Macroinvertebrates with Watershed Characteristics</a:t>
            </a:r>
          </a:p>
        </p:txBody>
      </p:sp>
      <p:sp>
        <p:nvSpPr>
          <p:cNvPr id="60" name="Shape 60"/>
          <p:cNvSpPr txBox="1">
            <a:spLocks noGrp="1"/>
          </p:cNvSpPr>
          <p:nvPr>
            <p:ph type="subTitle" idx="1"/>
          </p:nvPr>
        </p:nvSpPr>
        <p:spPr>
          <a:xfrm>
            <a:off x="3249518" y="3411600"/>
            <a:ext cx="8123100" cy="630000"/>
          </a:xfrm>
          <a:prstGeom prst="rect">
            <a:avLst/>
          </a:prstGeom>
        </p:spPr>
        <p:txBody>
          <a:bodyPr lIns="91425" tIns="91425" rIns="91425" bIns="91425" anchor="t" anchorCtr="0">
            <a:noAutofit/>
          </a:bodyPr>
          <a:lstStyle/>
          <a:p>
            <a:pPr marL="457200" lvl="0" indent="-228600" rtl="0">
              <a:spcBef>
                <a:spcPts val="0"/>
              </a:spcBef>
              <a:buChar char="-"/>
            </a:pPr>
            <a:r>
              <a:rPr lang="en"/>
              <a:t>Emily Lucie, Tony Wang, Scott Worland </a:t>
            </a:r>
          </a:p>
          <a:p>
            <a:pPr lvl="0">
              <a:spcBef>
                <a:spcPts val="0"/>
              </a:spcBef>
              <a:buNone/>
            </a:pPr>
            <a:endParaRPr/>
          </a:p>
        </p:txBody>
      </p:sp>
      <p:pic>
        <p:nvPicPr>
          <p:cNvPr id="61" name="Shape 61"/>
          <p:cNvPicPr preferRelativeResize="0"/>
          <p:nvPr/>
        </p:nvPicPr>
        <p:blipFill>
          <a:blip r:embed="rId3">
            <a:alphaModFix/>
          </a:blip>
          <a:stretch>
            <a:fillRect/>
          </a:stretch>
        </p:blipFill>
        <p:spPr>
          <a:xfrm>
            <a:off x="4120675" y="4089125"/>
            <a:ext cx="4610100" cy="61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77850" y="872375"/>
            <a:ext cx="3626100" cy="572700"/>
          </a:xfrm>
          <a:prstGeom prst="rect">
            <a:avLst/>
          </a:prstGeom>
        </p:spPr>
        <p:txBody>
          <a:bodyPr lIns="91425" tIns="91425" rIns="91425" bIns="91425" anchor="t" anchorCtr="0">
            <a:noAutofit/>
          </a:bodyPr>
          <a:lstStyle/>
          <a:p>
            <a:pPr lvl="0" rtl="0">
              <a:spcBef>
                <a:spcPts val="0"/>
              </a:spcBef>
              <a:buNone/>
            </a:pPr>
            <a:r>
              <a:rPr lang="en" sz="1400">
                <a:solidFill>
                  <a:schemeClr val="lt2"/>
                </a:solidFill>
                <a:latin typeface="Arial"/>
                <a:ea typeface="Arial"/>
                <a:cs typeface="Arial"/>
                <a:sym typeface="Arial"/>
              </a:rPr>
              <a:t>EPT vs % Agricultural (r=-0.2)    </a:t>
            </a:r>
          </a:p>
          <a:p>
            <a:pPr lvl="0" rtl="0">
              <a:spcBef>
                <a:spcPts val="0"/>
              </a:spcBef>
              <a:buNone/>
            </a:pPr>
            <a:endParaRPr>
              <a:solidFill>
                <a:schemeClr val="lt2"/>
              </a:solidFill>
            </a:endParaRPr>
          </a:p>
        </p:txBody>
      </p:sp>
      <p:pic>
        <p:nvPicPr>
          <p:cNvPr id="129" name="Shape 129"/>
          <p:cNvPicPr preferRelativeResize="0"/>
          <p:nvPr/>
        </p:nvPicPr>
        <p:blipFill>
          <a:blip r:embed="rId3">
            <a:alphaModFix/>
          </a:blip>
          <a:stretch>
            <a:fillRect/>
          </a:stretch>
        </p:blipFill>
        <p:spPr>
          <a:xfrm>
            <a:off x="65400" y="1545225"/>
            <a:ext cx="4395829" cy="2491874"/>
          </a:xfrm>
          <a:prstGeom prst="rect">
            <a:avLst/>
          </a:prstGeom>
          <a:noFill/>
          <a:ln>
            <a:noFill/>
          </a:ln>
        </p:spPr>
      </p:pic>
      <p:pic>
        <p:nvPicPr>
          <p:cNvPr id="130" name="Shape 130"/>
          <p:cNvPicPr preferRelativeResize="0"/>
          <p:nvPr/>
        </p:nvPicPr>
        <p:blipFill>
          <a:blip r:embed="rId4">
            <a:alphaModFix/>
          </a:blip>
          <a:stretch>
            <a:fillRect/>
          </a:stretch>
        </p:blipFill>
        <p:spPr>
          <a:xfrm>
            <a:off x="4682549" y="1545225"/>
            <a:ext cx="4395824" cy="2491874"/>
          </a:xfrm>
          <a:prstGeom prst="rect">
            <a:avLst/>
          </a:prstGeom>
          <a:noFill/>
          <a:ln>
            <a:noFill/>
          </a:ln>
        </p:spPr>
      </p:pic>
      <p:sp>
        <p:nvSpPr>
          <p:cNvPr id="131" name="Shape 131"/>
          <p:cNvSpPr txBox="1"/>
          <p:nvPr/>
        </p:nvSpPr>
        <p:spPr>
          <a:xfrm>
            <a:off x="5072714" y="961775"/>
            <a:ext cx="3382200" cy="3939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HBI vs % Agriculture (r= 0.38)    </a:t>
            </a:r>
          </a:p>
          <a:p>
            <a:pPr lvl="0" rtl="0">
              <a:spcBef>
                <a:spcPts val="0"/>
              </a:spcBef>
              <a:buNone/>
            </a:pPr>
            <a:endParaRPr>
              <a:solidFill>
                <a:schemeClr val="lt2"/>
              </a:solidFill>
            </a:endParaRPr>
          </a:p>
        </p:txBody>
      </p:sp>
      <p:sp>
        <p:nvSpPr>
          <p:cNvPr id="132" name="Shape 132"/>
          <p:cNvSpPr txBox="1">
            <a:spLocks noGrp="1"/>
          </p:cNvSpPr>
          <p:nvPr>
            <p:ph type="title"/>
          </p:nvPr>
        </p:nvSpPr>
        <p:spPr>
          <a:xfrm>
            <a:off x="311700" y="299675"/>
            <a:ext cx="71388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Water Quality Indices vs % Agricultural Land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0" y="-1778855"/>
            <a:ext cx="2990700" cy="3416400"/>
          </a:xfrm>
          <a:prstGeom prst="rect">
            <a:avLst/>
          </a:prstGeom>
        </p:spPr>
        <p:txBody>
          <a:bodyPr lIns="91425" tIns="91425" rIns="91425" bIns="91425" anchor="t" anchorCtr="0">
            <a:noAutofit/>
          </a:bodyPr>
          <a:lstStyle/>
          <a:p>
            <a:pPr lvl="0" rtl="0">
              <a:spcBef>
                <a:spcPts val="0"/>
              </a:spcBef>
              <a:buNone/>
            </a:pPr>
            <a:r>
              <a:rPr lang="en">
                <a:solidFill>
                  <a:srgbClr val="00FF00"/>
                </a:solidFill>
              </a:rPr>
              <a:t>A negative correlation exists between percent urban land and EPT index. Therefore, there is less diversity in urban areas.</a:t>
            </a:r>
          </a:p>
        </p:txBody>
      </p:sp>
      <p:sp>
        <p:nvSpPr>
          <p:cNvPr id="138" name="Shape 138"/>
          <p:cNvSpPr txBox="1"/>
          <p:nvPr/>
        </p:nvSpPr>
        <p:spPr>
          <a:xfrm>
            <a:off x="593024" y="1056152"/>
            <a:ext cx="3382200" cy="3939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EPT vs % Urban  (r=-0.62)    </a:t>
            </a:r>
          </a:p>
          <a:p>
            <a:pPr lvl="0" rtl="0">
              <a:spcBef>
                <a:spcPts val="0"/>
              </a:spcBef>
              <a:buNone/>
            </a:pPr>
            <a:endParaRPr>
              <a:solidFill>
                <a:schemeClr val="lt2"/>
              </a:solidFill>
            </a:endParaRPr>
          </a:p>
        </p:txBody>
      </p:sp>
      <p:sp>
        <p:nvSpPr>
          <p:cNvPr id="139" name="Shape 139"/>
          <p:cNvSpPr txBox="1">
            <a:spLocks noGrp="1"/>
          </p:cNvSpPr>
          <p:nvPr>
            <p:ph type="title"/>
          </p:nvPr>
        </p:nvSpPr>
        <p:spPr>
          <a:xfrm>
            <a:off x="311700" y="299675"/>
            <a:ext cx="75744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Water Quality Indices vs % Urban Development </a:t>
            </a:r>
          </a:p>
        </p:txBody>
      </p:sp>
      <p:sp>
        <p:nvSpPr>
          <p:cNvPr id="140" name="Shape 140"/>
          <p:cNvSpPr txBox="1"/>
          <p:nvPr/>
        </p:nvSpPr>
        <p:spPr>
          <a:xfrm>
            <a:off x="5202289" y="1084287"/>
            <a:ext cx="3382200" cy="3939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HBI vs % Urban (r= 0.38)    </a:t>
            </a:r>
          </a:p>
          <a:p>
            <a:pPr lvl="0" rtl="0">
              <a:spcBef>
                <a:spcPts val="0"/>
              </a:spcBef>
              <a:buNone/>
            </a:pPr>
            <a:endParaRPr>
              <a:solidFill>
                <a:srgbClr val="00FF00"/>
              </a:solidFill>
            </a:endParaRPr>
          </a:p>
        </p:txBody>
      </p:sp>
      <p:pic>
        <p:nvPicPr>
          <p:cNvPr id="141" name="Shape 1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0125" y="1712575"/>
            <a:ext cx="4307969" cy="2394899"/>
          </a:xfrm>
          <a:prstGeom prst="rect">
            <a:avLst/>
          </a:prstGeom>
          <a:noFill/>
          <a:ln>
            <a:noFill/>
          </a:ln>
        </p:spPr>
      </p:pic>
      <p:pic>
        <p:nvPicPr>
          <p:cNvPr id="142" name="Shape 1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739399" y="1690100"/>
            <a:ext cx="4307978" cy="2417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613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River Continuum Theory </a:t>
            </a:r>
          </a:p>
        </p:txBody>
      </p:sp>
      <p:sp>
        <p:nvSpPr>
          <p:cNvPr id="148" name="Shape 148"/>
          <p:cNvSpPr txBox="1">
            <a:spLocks noGrp="1"/>
          </p:cNvSpPr>
          <p:nvPr>
            <p:ph type="body" idx="1"/>
          </p:nvPr>
        </p:nvSpPr>
        <p:spPr>
          <a:xfrm>
            <a:off x="3701150" y="1685400"/>
            <a:ext cx="5026800" cy="1772700"/>
          </a:xfrm>
          <a:prstGeom prst="rect">
            <a:avLst/>
          </a:prstGeom>
        </p:spPr>
        <p:txBody>
          <a:bodyPr lIns="91425" tIns="91425" rIns="91425" bIns="91425" anchor="t" anchorCtr="0">
            <a:noAutofit/>
          </a:bodyPr>
          <a:lstStyle/>
          <a:p>
            <a:pPr marL="457200" lvl="0" indent="-228600" rtl="0">
              <a:spcBef>
                <a:spcPts val="0"/>
              </a:spcBef>
              <a:buClr>
                <a:schemeClr val="lt1"/>
              </a:buClr>
              <a:buChar char="➢"/>
            </a:pPr>
            <a:r>
              <a:rPr lang="en">
                <a:solidFill>
                  <a:schemeClr val="lt1"/>
                </a:solidFill>
              </a:rPr>
              <a:t>River continuum concept: A conceptual model of how physical characteristics of a stream at different orders affect the composition of functional feeding group.</a:t>
            </a:r>
          </a:p>
          <a:p>
            <a:pPr lvl="0" rtl="0">
              <a:spcBef>
                <a:spcPts val="0"/>
              </a:spcBef>
              <a:buNone/>
            </a:pPr>
            <a:endParaRPr>
              <a:solidFill>
                <a:schemeClr val="lt1"/>
              </a:solidFill>
            </a:endParaRPr>
          </a:p>
          <a:p>
            <a:pPr lvl="0">
              <a:spcBef>
                <a:spcPts val="0"/>
              </a:spcBef>
              <a:buNone/>
            </a:pPr>
            <a:endParaRPr>
              <a:solidFill>
                <a:schemeClr val="lt1"/>
              </a:solidFill>
            </a:endParaRPr>
          </a:p>
          <a:p>
            <a:pPr lvl="0">
              <a:spcBef>
                <a:spcPts val="0"/>
              </a:spcBef>
              <a:buNone/>
            </a:pPr>
            <a:endParaRPr>
              <a:solidFill>
                <a:schemeClr val="lt1"/>
              </a:solidFill>
            </a:endParaRPr>
          </a:p>
          <a:p>
            <a:pPr lvl="0">
              <a:spcBef>
                <a:spcPts val="0"/>
              </a:spcBef>
              <a:buNone/>
            </a:pPr>
            <a:endParaRPr>
              <a:solidFill>
                <a:schemeClr val="lt1"/>
              </a:solidFill>
            </a:endParaRPr>
          </a:p>
          <a:p>
            <a:pPr lvl="0">
              <a:spcBef>
                <a:spcPts val="0"/>
              </a:spcBef>
              <a:buNone/>
            </a:pPr>
            <a:endParaRPr>
              <a:solidFill>
                <a:schemeClr val="lt1"/>
              </a:solidFill>
            </a:endParaRPr>
          </a:p>
        </p:txBody>
      </p:sp>
      <p:pic>
        <p:nvPicPr>
          <p:cNvPr id="149" name="Shape 149"/>
          <p:cNvPicPr preferRelativeResize="0"/>
          <p:nvPr/>
        </p:nvPicPr>
        <p:blipFill>
          <a:blip r:embed="rId3">
            <a:alphaModFix/>
          </a:blip>
          <a:stretch>
            <a:fillRect/>
          </a:stretch>
        </p:blipFill>
        <p:spPr>
          <a:xfrm>
            <a:off x="417388" y="834033"/>
            <a:ext cx="3152775" cy="337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idx="4294967295"/>
          </p:nvPr>
        </p:nvSpPr>
        <p:spPr>
          <a:xfrm>
            <a:off x="230650" y="235325"/>
            <a:ext cx="37584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Shredders vs Elevation</a:t>
            </a:r>
          </a:p>
        </p:txBody>
      </p:sp>
      <p:sp>
        <p:nvSpPr>
          <p:cNvPr id="155" name="Shape 155"/>
          <p:cNvSpPr txBox="1">
            <a:spLocks noGrp="1"/>
          </p:cNvSpPr>
          <p:nvPr>
            <p:ph type="body" idx="4294967295"/>
          </p:nvPr>
        </p:nvSpPr>
        <p:spPr>
          <a:xfrm>
            <a:off x="311700" y="1024775"/>
            <a:ext cx="2990700" cy="3416400"/>
          </a:xfrm>
          <a:prstGeom prst="rect">
            <a:avLst/>
          </a:prstGeom>
        </p:spPr>
        <p:txBody>
          <a:bodyPr lIns="91425" tIns="91425" rIns="91425" bIns="91425" anchor="t" anchorCtr="0">
            <a:noAutofit/>
          </a:bodyPr>
          <a:lstStyle/>
          <a:p>
            <a:pPr lvl="0" rtl="0">
              <a:spcBef>
                <a:spcPts val="0"/>
              </a:spcBef>
              <a:buNone/>
            </a:pPr>
            <a:endParaRPr>
              <a:solidFill>
                <a:srgbClr val="00FF00"/>
              </a:solidFill>
            </a:endParaRPr>
          </a:p>
        </p:txBody>
      </p:sp>
      <p:pic>
        <p:nvPicPr>
          <p:cNvPr id="156" name="Shape 156"/>
          <p:cNvPicPr preferRelativeResize="0"/>
          <p:nvPr/>
        </p:nvPicPr>
        <p:blipFill>
          <a:blip r:embed="rId3">
            <a:alphaModFix/>
          </a:blip>
          <a:stretch>
            <a:fillRect/>
          </a:stretch>
        </p:blipFill>
        <p:spPr>
          <a:xfrm>
            <a:off x="3454800" y="1024775"/>
            <a:ext cx="5536800" cy="3138642"/>
          </a:xfrm>
          <a:prstGeom prst="rect">
            <a:avLst/>
          </a:prstGeom>
          <a:noFill/>
          <a:ln>
            <a:noFill/>
          </a:ln>
        </p:spPr>
      </p:pic>
      <p:pic>
        <p:nvPicPr>
          <p:cNvPr id="157" name="Shape 157"/>
          <p:cNvPicPr preferRelativeResize="0"/>
          <p:nvPr/>
        </p:nvPicPr>
        <p:blipFill>
          <a:blip r:embed="rId4">
            <a:alphaModFix/>
          </a:blip>
          <a:stretch>
            <a:fillRect/>
          </a:stretch>
        </p:blipFill>
        <p:spPr>
          <a:xfrm>
            <a:off x="230663" y="908183"/>
            <a:ext cx="3152774" cy="3371850"/>
          </a:xfrm>
          <a:prstGeom prst="rect">
            <a:avLst/>
          </a:prstGeom>
          <a:noFill/>
          <a:ln>
            <a:noFill/>
          </a:ln>
        </p:spPr>
      </p:pic>
      <p:sp>
        <p:nvSpPr>
          <p:cNvPr id="158" name="Shape 158"/>
          <p:cNvSpPr txBox="1"/>
          <p:nvPr/>
        </p:nvSpPr>
        <p:spPr>
          <a:xfrm>
            <a:off x="5698194" y="335475"/>
            <a:ext cx="1050000" cy="572700"/>
          </a:xfrm>
          <a:prstGeom prst="rect">
            <a:avLst/>
          </a:prstGeom>
          <a:noFill/>
          <a:ln>
            <a:noFill/>
          </a:ln>
        </p:spPr>
        <p:txBody>
          <a:bodyPr lIns="91425" tIns="91425" rIns="91425" bIns="91425" anchor="t" anchorCtr="0">
            <a:noAutofit/>
          </a:bodyPr>
          <a:lstStyle/>
          <a:p>
            <a:pPr lvl="0">
              <a:spcBef>
                <a:spcPts val="0"/>
              </a:spcBef>
              <a:buNone/>
            </a:pPr>
            <a:r>
              <a:rPr lang="en">
                <a:solidFill>
                  <a:schemeClr val="lt2"/>
                </a:solidFill>
              </a:rPr>
              <a:t>R = 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a:blip r:embed="rId3">
            <a:alphaModFix/>
          </a:blip>
          <a:stretch>
            <a:fillRect/>
          </a:stretch>
        </p:blipFill>
        <p:spPr>
          <a:xfrm>
            <a:off x="3454800" y="1024775"/>
            <a:ext cx="5536800" cy="3138642"/>
          </a:xfrm>
          <a:prstGeom prst="rect">
            <a:avLst/>
          </a:prstGeom>
          <a:noFill/>
          <a:ln>
            <a:noFill/>
          </a:ln>
        </p:spPr>
      </p:pic>
      <p:pic>
        <p:nvPicPr>
          <p:cNvPr id="164" name="Shape 164"/>
          <p:cNvPicPr preferRelativeResize="0"/>
          <p:nvPr/>
        </p:nvPicPr>
        <p:blipFill>
          <a:blip r:embed="rId4">
            <a:alphaModFix/>
          </a:blip>
          <a:stretch>
            <a:fillRect/>
          </a:stretch>
        </p:blipFill>
        <p:spPr>
          <a:xfrm>
            <a:off x="194207" y="885833"/>
            <a:ext cx="3152775" cy="3371850"/>
          </a:xfrm>
          <a:prstGeom prst="rect">
            <a:avLst/>
          </a:prstGeom>
          <a:noFill/>
          <a:ln>
            <a:noFill/>
          </a:ln>
        </p:spPr>
      </p:pic>
      <p:sp>
        <p:nvSpPr>
          <p:cNvPr id="165" name="Shape 165"/>
          <p:cNvSpPr txBox="1">
            <a:spLocks noGrp="1"/>
          </p:cNvSpPr>
          <p:nvPr>
            <p:ph type="title" idx="4294967295"/>
          </p:nvPr>
        </p:nvSpPr>
        <p:spPr>
          <a:xfrm>
            <a:off x="281015" y="200328"/>
            <a:ext cx="37584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Predators vs Elevation</a:t>
            </a:r>
          </a:p>
        </p:txBody>
      </p:sp>
      <p:sp>
        <p:nvSpPr>
          <p:cNvPr id="166" name="Shape 166"/>
          <p:cNvSpPr txBox="1"/>
          <p:nvPr/>
        </p:nvSpPr>
        <p:spPr>
          <a:xfrm>
            <a:off x="5773200" y="313125"/>
            <a:ext cx="900000" cy="5727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R = 0.56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3454800" y="1024775"/>
            <a:ext cx="5536800" cy="3138642"/>
          </a:xfrm>
          <a:prstGeom prst="rect">
            <a:avLst/>
          </a:prstGeom>
          <a:noFill/>
          <a:ln>
            <a:noFill/>
          </a:ln>
        </p:spPr>
      </p:pic>
      <p:pic>
        <p:nvPicPr>
          <p:cNvPr id="172" name="Shape 172"/>
          <p:cNvPicPr preferRelativeResize="0"/>
          <p:nvPr/>
        </p:nvPicPr>
        <p:blipFill>
          <a:blip r:embed="rId4">
            <a:alphaModFix/>
          </a:blip>
          <a:stretch>
            <a:fillRect/>
          </a:stretch>
        </p:blipFill>
        <p:spPr>
          <a:xfrm>
            <a:off x="198412" y="885833"/>
            <a:ext cx="3152775" cy="3371850"/>
          </a:xfrm>
          <a:prstGeom prst="rect">
            <a:avLst/>
          </a:prstGeom>
          <a:noFill/>
          <a:ln>
            <a:noFill/>
          </a:ln>
        </p:spPr>
      </p:pic>
      <p:sp>
        <p:nvSpPr>
          <p:cNvPr id="173" name="Shape 173"/>
          <p:cNvSpPr txBox="1">
            <a:spLocks noGrp="1"/>
          </p:cNvSpPr>
          <p:nvPr>
            <p:ph type="title" idx="4294967295"/>
          </p:nvPr>
        </p:nvSpPr>
        <p:spPr>
          <a:xfrm>
            <a:off x="198400" y="246425"/>
            <a:ext cx="4859100" cy="307500"/>
          </a:xfrm>
          <a:prstGeom prst="rect">
            <a:avLst/>
          </a:prstGeom>
        </p:spPr>
        <p:txBody>
          <a:bodyPr lIns="91425" tIns="91425" rIns="91425" bIns="91425" anchor="t" anchorCtr="0">
            <a:noAutofit/>
          </a:bodyPr>
          <a:lstStyle/>
          <a:p>
            <a:pPr lvl="0" rtl="0">
              <a:spcBef>
                <a:spcPts val="0"/>
              </a:spcBef>
              <a:buNone/>
            </a:pPr>
            <a:r>
              <a:rPr lang="en">
                <a:solidFill>
                  <a:schemeClr val="lt2"/>
                </a:solidFill>
              </a:rPr>
              <a:t>Scrapers/Grazer vs Elevation</a:t>
            </a:r>
          </a:p>
        </p:txBody>
      </p:sp>
      <p:sp>
        <p:nvSpPr>
          <p:cNvPr id="174" name="Shape 174"/>
          <p:cNvSpPr txBox="1"/>
          <p:nvPr/>
        </p:nvSpPr>
        <p:spPr>
          <a:xfrm>
            <a:off x="5725950" y="313125"/>
            <a:ext cx="994499" cy="5727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R = 0.55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3489718" y="1029049"/>
            <a:ext cx="5442875" cy="3085400"/>
          </a:xfrm>
          <a:prstGeom prst="rect">
            <a:avLst/>
          </a:prstGeom>
          <a:noFill/>
          <a:ln>
            <a:noFill/>
          </a:ln>
        </p:spPr>
      </p:pic>
      <p:sp>
        <p:nvSpPr>
          <p:cNvPr id="180" name="Shape 180"/>
          <p:cNvSpPr txBox="1">
            <a:spLocks noGrp="1"/>
          </p:cNvSpPr>
          <p:nvPr>
            <p:ph type="title" idx="4294967295"/>
          </p:nvPr>
        </p:nvSpPr>
        <p:spPr>
          <a:xfrm>
            <a:off x="311700" y="299675"/>
            <a:ext cx="64698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Collector vs Elevation</a:t>
            </a:r>
          </a:p>
        </p:txBody>
      </p:sp>
      <p:pic>
        <p:nvPicPr>
          <p:cNvPr id="181" name="Shape 181"/>
          <p:cNvPicPr preferRelativeResize="0"/>
          <p:nvPr/>
        </p:nvPicPr>
        <p:blipFill>
          <a:blip r:embed="rId4">
            <a:alphaModFix/>
          </a:blip>
          <a:stretch>
            <a:fillRect/>
          </a:stretch>
        </p:blipFill>
        <p:spPr>
          <a:xfrm>
            <a:off x="178137" y="885833"/>
            <a:ext cx="3152775" cy="3371850"/>
          </a:xfrm>
          <a:prstGeom prst="rect">
            <a:avLst/>
          </a:prstGeom>
          <a:noFill/>
          <a:ln>
            <a:noFill/>
          </a:ln>
        </p:spPr>
      </p:pic>
      <p:sp>
        <p:nvSpPr>
          <p:cNvPr id="182" name="Shape 182"/>
          <p:cNvSpPr txBox="1"/>
          <p:nvPr/>
        </p:nvSpPr>
        <p:spPr>
          <a:xfrm>
            <a:off x="5689450" y="450825"/>
            <a:ext cx="3601200" cy="4350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R = -0.65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aphicFrame>
        <p:nvGraphicFramePr>
          <p:cNvPr id="187" name="Shape 187"/>
          <p:cNvGraphicFramePr/>
          <p:nvPr/>
        </p:nvGraphicFramePr>
        <p:xfrm>
          <a:off x="289275" y="1086584"/>
          <a:ext cx="3000000" cy="3000000"/>
        </p:xfrm>
        <a:graphic>
          <a:graphicData uri="http://schemas.openxmlformats.org/drawingml/2006/table">
            <a:tbl>
              <a:tblPr>
                <a:noFill/>
                <a:tableStyleId>{CD73B73E-4239-42F8-A85E-CC4E6B1D3EA3}</a:tableStyleId>
              </a:tblPr>
              <a:tblGrid>
                <a:gridCol w="2866325"/>
                <a:gridCol w="2773125"/>
                <a:gridCol w="2959525"/>
              </a:tblGrid>
              <a:tr h="988250">
                <a:tc>
                  <a:txBody>
                    <a:bodyPr/>
                    <a:lstStyle/>
                    <a:p>
                      <a:pPr lvl="0" rtl="0">
                        <a:lnSpc>
                          <a:spcPct val="115000"/>
                        </a:lnSpc>
                        <a:spcBef>
                          <a:spcPts val="0"/>
                        </a:spcBef>
                        <a:spcAft>
                          <a:spcPts val="1600"/>
                        </a:spcAft>
                        <a:buNone/>
                      </a:pPr>
                      <a:r>
                        <a:rPr lang="en" sz="1800">
                          <a:solidFill>
                            <a:schemeClr val="lt1"/>
                          </a:solidFill>
                          <a:latin typeface="Proxima Nova"/>
                          <a:ea typeface="Proxima Nova"/>
                          <a:cs typeface="Proxima Nova"/>
                          <a:sym typeface="Proxima Nova"/>
                        </a:rPr>
                        <a:t>Strong Correlation in support of the theory</a:t>
                      </a:r>
                    </a:p>
                  </a:txBody>
                  <a:tcPr marL="91425" marR="91425" marT="91425" marB="91425"/>
                </a:tc>
                <a:tc>
                  <a:txBody>
                    <a:bodyPr/>
                    <a:lstStyle/>
                    <a:p>
                      <a:pPr lvl="0" rtl="0">
                        <a:lnSpc>
                          <a:spcPct val="115000"/>
                        </a:lnSpc>
                        <a:spcBef>
                          <a:spcPts val="0"/>
                        </a:spcBef>
                        <a:spcAft>
                          <a:spcPts val="1600"/>
                        </a:spcAft>
                        <a:buNone/>
                      </a:pPr>
                      <a:r>
                        <a:rPr lang="en" sz="1800">
                          <a:solidFill>
                            <a:schemeClr val="lt1"/>
                          </a:solidFill>
                          <a:latin typeface="Proxima Nova"/>
                          <a:ea typeface="Proxima Nova"/>
                          <a:cs typeface="Proxima Nova"/>
                          <a:sym typeface="Proxima Nova"/>
                        </a:rPr>
                        <a:t>Weak Correlation in support of the theory</a:t>
                      </a:r>
                    </a:p>
                  </a:txBody>
                  <a:tcPr marL="91425" marR="91425" marT="91425" marB="91425"/>
                </a:tc>
                <a:tc>
                  <a:txBody>
                    <a:bodyPr/>
                    <a:lstStyle/>
                    <a:p>
                      <a:pPr lvl="0" rtl="0">
                        <a:lnSpc>
                          <a:spcPct val="115000"/>
                        </a:lnSpc>
                        <a:spcBef>
                          <a:spcPts val="0"/>
                        </a:spcBef>
                        <a:spcAft>
                          <a:spcPts val="1600"/>
                        </a:spcAft>
                        <a:buNone/>
                      </a:pPr>
                      <a:r>
                        <a:rPr lang="en" sz="1800">
                          <a:solidFill>
                            <a:schemeClr val="lt1"/>
                          </a:solidFill>
                          <a:latin typeface="Proxima Nova"/>
                          <a:ea typeface="Proxima Nova"/>
                          <a:cs typeface="Proxima Nova"/>
                          <a:sym typeface="Proxima Nova"/>
                        </a:rPr>
                        <a:t>Unpredicted Outcomes </a:t>
                      </a:r>
                    </a:p>
                  </a:txBody>
                  <a:tcPr marL="91425" marR="91425" marT="91425" marB="91425"/>
                </a:tc>
              </a:tr>
              <a:tr h="2560200">
                <a:tc>
                  <a:txBody>
                    <a:bodyPr/>
                    <a:lstStyle/>
                    <a:p>
                      <a:pPr lvl="0" rtl="0">
                        <a:lnSpc>
                          <a:spcPct val="115000"/>
                        </a:lnSpc>
                        <a:spcBef>
                          <a:spcPts val="0"/>
                        </a:spcBef>
                        <a:spcAft>
                          <a:spcPts val="1600"/>
                        </a:spcAft>
                        <a:buNone/>
                      </a:pPr>
                      <a:r>
                        <a:rPr lang="en" sz="1800">
                          <a:solidFill>
                            <a:schemeClr val="lt1"/>
                          </a:solidFill>
                          <a:latin typeface="Proxima Nova"/>
                          <a:ea typeface="Proxima Nova"/>
                          <a:cs typeface="Proxima Nova"/>
                          <a:sym typeface="Proxima Nova"/>
                        </a:rPr>
                        <a:t>WQ vs Elevation</a:t>
                      </a:r>
                    </a:p>
                    <a:p>
                      <a:pPr lvl="0" rtl="0">
                        <a:lnSpc>
                          <a:spcPct val="100000"/>
                        </a:lnSpc>
                        <a:spcBef>
                          <a:spcPts val="0"/>
                        </a:spcBef>
                        <a:spcAft>
                          <a:spcPts val="1600"/>
                        </a:spcAft>
                        <a:buNone/>
                      </a:pPr>
                      <a:r>
                        <a:rPr lang="en" sz="1800">
                          <a:solidFill>
                            <a:schemeClr val="lt1"/>
                          </a:solidFill>
                          <a:latin typeface="Proxima Nova"/>
                          <a:ea typeface="Proxima Nova"/>
                          <a:cs typeface="Proxima Nova"/>
                          <a:sym typeface="Proxima Nova"/>
                        </a:rPr>
                        <a:t>WQ vs % Forested</a:t>
                      </a:r>
                    </a:p>
                    <a:p>
                      <a:pPr lvl="0" rtl="0">
                        <a:lnSpc>
                          <a:spcPct val="100000"/>
                        </a:lnSpc>
                        <a:spcBef>
                          <a:spcPts val="0"/>
                        </a:spcBef>
                        <a:spcAft>
                          <a:spcPts val="1600"/>
                        </a:spcAft>
                        <a:buNone/>
                      </a:pPr>
                      <a:r>
                        <a:rPr lang="en" sz="1800">
                          <a:solidFill>
                            <a:schemeClr val="lt1"/>
                          </a:solidFill>
                          <a:latin typeface="Proxima Nova"/>
                          <a:ea typeface="Proxima Nova"/>
                          <a:cs typeface="Proxima Nova"/>
                          <a:sym typeface="Proxima Nova"/>
                        </a:rPr>
                        <a:t>EPT % vs Urban</a:t>
                      </a:r>
                    </a:p>
                    <a:p>
                      <a:pPr lvl="0" rtl="0">
                        <a:lnSpc>
                          <a:spcPct val="100000"/>
                        </a:lnSpc>
                        <a:spcBef>
                          <a:spcPts val="0"/>
                        </a:spcBef>
                        <a:spcAft>
                          <a:spcPts val="1600"/>
                        </a:spcAft>
                        <a:buNone/>
                      </a:pPr>
                      <a:r>
                        <a:rPr lang="en" sz="1800">
                          <a:solidFill>
                            <a:schemeClr val="lt1"/>
                          </a:solidFill>
                          <a:latin typeface="Proxima Nova"/>
                          <a:ea typeface="Proxima Nova"/>
                          <a:cs typeface="Proxima Nova"/>
                          <a:sym typeface="Proxima Nova"/>
                        </a:rPr>
                        <a:t>Collectors vs Elevation</a:t>
                      </a:r>
                    </a:p>
                  </a:txBody>
                  <a:tcPr marL="91425" marR="91425" marT="91425" marB="91425"/>
                </a:tc>
                <a:tc>
                  <a:txBody>
                    <a:bodyPr/>
                    <a:lstStyle/>
                    <a:p>
                      <a:pPr lvl="0" rtl="0">
                        <a:spcBef>
                          <a:spcPts val="0"/>
                        </a:spcBef>
                        <a:spcAft>
                          <a:spcPts val="1600"/>
                        </a:spcAft>
                        <a:buNone/>
                      </a:pPr>
                      <a:r>
                        <a:rPr lang="en" sz="1800">
                          <a:solidFill>
                            <a:schemeClr val="lt1"/>
                          </a:solidFill>
                          <a:latin typeface="Proxima Nova"/>
                          <a:ea typeface="Proxima Nova"/>
                          <a:cs typeface="Proxima Nova"/>
                          <a:sym typeface="Proxima Nova"/>
                        </a:rPr>
                        <a:t>WQ vs % Agricultural</a:t>
                      </a:r>
                    </a:p>
                    <a:p>
                      <a:pPr lvl="0" rtl="0">
                        <a:spcBef>
                          <a:spcPts val="0"/>
                        </a:spcBef>
                        <a:spcAft>
                          <a:spcPts val="1600"/>
                        </a:spcAft>
                        <a:buNone/>
                      </a:pPr>
                      <a:r>
                        <a:rPr lang="en" sz="1800">
                          <a:solidFill>
                            <a:schemeClr val="lt1"/>
                          </a:solidFill>
                          <a:latin typeface="Proxima Nova"/>
                          <a:ea typeface="Proxima Nova"/>
                          <a:cs typeface="Proxima Nova"/>
                          <a:sym typeface="Proxima Nova"/>
                        </a:rPr>
                        <a:t>HBI vs % Urban </a:t>
                      </a:r>
                    </a:p>
                    <a:p>
                      <a:pPr lvl="0" rtl="0">
                        <a:spcBef>
                          <a:spcPts val="0"/>
                        </a:spcBef>
                        <a:spcAft>
                          <a:spcPts val="1600"/>
                        </a:spcAft>
                        <a:buNone/>
                      </a:pPr>
                      <a:r>
                        <a:rPr lang="en" sz="1800">
                          <a:solidFill>
                            <a:schemeClr val="lt1"/>
                          </a:solidFill>
                          <a:latin typeface="Proxima Nova"/>
                          <a:ea typeface="Proxima Nova"/>
                          <a:cs typeface="Proxima Nova"/>
                          <a:sym typeface="Proxima Nova"/>
                        </a:rPr>
                        <a:t>Shredder vs Elevation</a:t>
                      </a:r>
                    </a:p>
                  </a:txBody>
                  <a:tcPr marL="91425" marR="91425" marT="91425" marB="91425"/>
                </a:tc>
                <a:tc>
                  <a:txBody>
                    <a:bodyPr/>
                    <a:lstStyle/>
                    <a:p>
                      <a:pPr lvl="0" rtl="0">
                        <a:lnSpc>
                          <a:spcPct val="115000"/>
                        </a:lnSpc>
                        <a:spcBef>
                          <a:spcPts val="0"/>
                        </a:spcBef>
                        <a:spcAft>
                          <a:spcPts val="1600"/>
                        </a:spcAft>
                        <a:buNone/>
                      </a:pPr>
                      <a:r>
                        <a:rPr lang="en" sz="1800">
                          <a:solidFill>
                            <a:schemeClr val="lt1"/>
                          </a:solidFill>
                          <a:latin typeface="Proxima Nova"/>
                          <a:ea typeface="Proxima Nova"/>
                          <a:cs typeface="Proxima Nova"/>
                          <a:sym typeface="Proxima Nova"/>
                        </a:rPr>
                        <a:t>Predator vs Elevation</a:t>
                      </a:r>
                    </a:p>
                    <a:p>
                      <a:pPr lvl="0" rtl="0">
                        <a:lnSpc>
                          <a:spcPct val="115000"/>
                        </a:lnSpc>
                        <a:spcBef>
                          <a:spcPts val="0"/>
                        </a:spcBef>
                        <a:spcAft>
                          <a:spcPts val="1600"/>
                        </a:spcAft>
                        <a:buNone/>
                      </a:pPr>
                      <a:r>
                        <a:rPr lang="en" sz="1800">
                          <a:solidFill>
                            <a:schemeClr val="lt1"/>
                          </a:solidFill>
                          <a:latin typeface="Proxima Nova"/>
                          <a:ea typeface="Proxima Nova"/>
                          <a:cs typeface="Proxima Nova"/>
                          <a:sym typeface="Proxima Nova"/>
                        </a:rPr>
                        <a:t>Scraper/Grazer vs Elevation</a:t>
                      </a:r>
                    </a:p>
                  </a:txBody>
                  <a:tcPr marL="91425" marR="91425" marT="91425" marB="91425"/>
                </a:tc>
              </a:tr>
            </a:tbl>
          </a:graphicData>
        </a:graphic>
      </p:graphicFrame>
      <p:sp>
        <p:nvSpPr>
          <p:cNvPr id="188" name="Shape 1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Discussion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311700" y="601375"/>
            <a:ext cx="8520600" cy="3416400"/>
          </a:xfrm>
          <a:prstGeom prst="rect">
            <a:avLst/>
          </a:prstGeom>
        </p:spPr>
        <p:txBody>
          <a:bodyPr lIns="91425" tIns="91425" rIns="91425" bIns="91425" anchor="t" anchorCtr="0">
            <a:noAutofit/>
          </a:bodyPr>
          <a:lstStyle/>
          <a:p>
            <a:pPr lvl="0">
              <a:spcBef>
                <a:spcPts val="0"/>
              </a:spcBef>
              <a:buNone/>
            </a:pPr>
            <a:r>
              <a:rPr lang="en">
                <a:solidFill>
                  <a:schemeClr val="lt1"/>
                </a:solidFill>
              </a:rPr>
              <a:t>The result of our research generally agrees with the predominant river theory. </a:t>
            </a:r>
          </a:p>
          <a:p>
            <a:pPr lvl="0">
              <a:spcBef>
                <a:spcPts val="0"/>
              </a:spcBef>
              <a:buNone/>
            </a:pPr>
            <a:r>
              <a:rPr lang="en">
                <a:solidFill>
                  <a:schemeClr val="lt1"/>
                </a:solidFill>
              </a:rPr>
              <a:t>Citizen science projects enable professionals to garner sufficiently accurate data in scales impossible for traditional studies. </a:t>
            </a:r>
          </a:p>
          <a:p>
            <a:pPr lvl="0">
              <a:spcBef>
                <a:spcPts val="0"/>
              </a:spcBef>
              <a:buNone/>
            </a:pPr>
            <a:endParaRPr>
              <a:solidFill>
                <a:schemeClr val="lt1"/>
              </a:solidFill>
            </a:endParaRPr>
          </a:p>
          <a:p>
            <a:pPr lvl="0" rtl="0">
              <a:lnSpc>
                <a:spcPct val="100000"/>
              </a:lnSpc>
              <a:spcBef>
                <a:spcPts val="0"/>
              </a:spcBef>
              <a:spcAft>
                <a:spcPts val="0"/>
              </a:spcAft>
              <a:buNone/>
            </a:pPr>
            <a:r>
              <a:rPr lang="en" sz="2800">
                <a:solidFill>
                  <a:schemeClr val="lt1"/>
                </a:solidFill>
              </a:rPr>
              <a:t>Recommendation for Further Research </a:t>
            </a:r>
          </a:p>
          <a:p>
            <a:pPr lvl="0">
              <a:spcBef>
                <a:spcPts val="0"/>
              </a:spcBef>
              <a:buNone/>
            </a:pPr>
            <a:r>
              <a:rPr lang="en">
                <a:solidFill>
                  <a:schemeClr val="lt1"/>
                </a:solidFill>
              </a:rPr>
              <a:t>Continue adding the latest data to the correlational analysis. </a:t>
            </a:r>
          </a:p>
          <a:p>
            <a:pPr lvl="0">
              <a:spcBef>
                <a:spcPts val="0"/>
              </a:spcBef>
              <a:buNone/>
            </a:pPr>
            <a:r>
              <a:rPr lang="en">
                <a:solidFill>
                  <a:schemeClr val="lt1"/>
                </a:solidFill>
              </a:rPr>
              <a:t>Analyze macroinvertebrate group composition in light of water chemistry data. </a:t>
            </a:r>
          </a:p>
          <a:p>
            <a:pPr lvl="0">
              <a:spcBef>
                <a:spcPts val="0"/>
              </a:spcBef>
              <a:buNone/>
            </a:pPr>
            <a:endParaRPr>
              <a:solidFill>
                <a:schemeClr val="lt1"/>
              </a:solidFill>
            </a:endParaRPr>
          </a:p>
          <a:p>
            <a:pPr lvl="0">
              <a:spcBef>
                <a:spcPts val="0"/>
              </a:spcBef>
              <a:buNone/>
            </a:pPr>
            <a:endParaRPr>
              <a:solidFill>
                <a:schemeClr val="lt1"/>
              </a:solidFill>
            </a:endParaRPr>
          </a:p>
          <a:p>
            <a:pPr lvl="0">
              <a:spcBef>
                <a:spcPts val="0"/>
              </a:spcBef>
              <a:buNone/>
            </a:pPr>
            <a:endParaRPr>
              <a:solidFill>
                <a:schemeClr val="lt1"/>
              </a:solidFill>
            </a:endParaRPr>
          </a:p>
        </p:txBody>
      </p:sp>
      <p:sp>
        <p:nvSpPr>
          <p:cNvPr id="194" name="Shape 194"/>
          <p:cNvSpPr txBox="1">
            <a:spLocks noGrp="1"/>
          </p:cNvSpPr>
          <p:nvPr>
            <p:ph type="title"/>
          </p:nvPr>
        </p:nvSpPr>
        <p:spPr>
          <a:xfrm>
            <a:off x="311700" y="110025"/>
            <a:ext cx="85206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Conclusion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References</a:t>
            </a:r>
          </a:p>
        </p:txBody>
      </p:sp>
      <p:sp>
        <p:nvSpPr>
          <p:cNvPr id="200" name="Shape 20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17500" rtl="0">
              <a:lnSpc>
                <a:spcPct val="150000"/>
              </a:lnSpc>
              <a:spcBef>
                <a:spcPts val="0"/>
              </a:spcBef>
              <a:spcAft>
                <a:spcPts val="0"/>
              </a:spcAft>
              <a:buClr>
                <a:schemeClr val="lt1"/>
              </a:buClr>
              <a:buSzPct val="100000"/>
              <a:buFont typeface="Arial"/>
              <a:buAutoNum type="arabicPeriod"/>
            </a:pPr>
            <a:r>
              <a:rPr lang="en" sz="1400">
                <a:solidFill>
                  <a:schemeClr val="lt1"/>
                </a:solidFill>
                <a:latin typeface="Arial"/>
                <a:ea typeface="Arial"/>
                <a:cs typeface="Arial"/>
                <a:sym typeface="Arial"/>
              </a:rPr>
              <a:t>Vannote et al. 1980; Minshall et al. 1985).  Vannote, Robin L, G. Wayne Minshall, Kenneth W. Cummins, James R. Sedell, and Cobert E. Cushing. “The River Continuum Concept” Can. J. Fish. Aquat. Sci. 37 (1980) 130-137.</a:t>
            </a:r>
          </a:p>
          <a:p>
            <a:pPr marL="457200" lvl="0" indent="-317500" rtl="0">
              <a:lnSpc>
                <a:spcPct val="150000"/>
              </a:lnSpc>
              <a:spcBef>
                <a:spcPts val="0"/>
              </a:spcBef>
              <a:spcAft>
                <a:spcPts val="0"/>
              </a:spcAft>
              <a:buClr>
                <a:schemeClr val="lt1"/>
              </a:buClr>
              <a:buSzPct val="100000"/>
              <a:buFont typeface="Arial"/>
              <a:buAutoNum type="arabicPeriod"/>
            </a:pPr>
            <a:r>
              <a:rPr lang="en" sz="1400">
                <a:solidFill>
                  <a:schemeClr val="lt1"/>
                </a:solidFill>
                <a:latin typeface="Arial"/>
                <a:ea typeface="Arial"/>
                <a:cs typeface="Arial"/>
                <a:sym typeface="Arial"/>
              </a:rPr>
              <a:t>Barbour et al. 1999 Barbour, M.T., J. Gerritsen, B.D. Snyder, and J.B. Stribling. (1999) Rapid Bioassessment Protocols for Use in Streams and Wadeable Rivers: Periphyton, Benthic Macroinvertebrates and Fish, Second Edition. EPA 841-B-99-002. U.S. Environmental Protection Agency; Office of Water; Washington, D.C. </a:t>
            </a:r>
          </a:p>
          <a:p>
            <a:pPr marL="457200" lvl="0" indent="-317500" rtl="0">
              <a:lnSpc>
                <a:spcPct val="150000"/>
              </a:lnSpc>
              <a:spcBef>
                <a:spcPts val="0"/>
              </a:spcBef>
              <a:spcAft>
                <a:spcPts val="0"/>
              </a:spcAft>
              <a:buClr>
                <a:schemeClr val="lt1"/>
              </a:buClr>
              <a:buSzPct val="100000"/>
              <a:buFont typeface="Arial"/>
              <a:buAutoNum type="arabicPeriod"/>
            </a:pPr>
            <a:r>
              <a:rPr lang="en" sz="1400">
                <a:solidFill>
                  <a:schemeClr val="lt1"/>
                </a:solidFill>
                <a:latin typeface="Arial"/>
                <a:ea typeface="Arial"/>
                <a:cs typeface="Arial"/>
                <a:sym typeface="Arial"/>
              </a:rPr>
              <a:t>Hilsenhoff, W.L. 1987. An improved biotic index of organic stream pollution. Great Lakes Entomologist 20: 31-39.</a:t>
            </a:r>
          </a:p>
          <a:p>
            <a:pPr marL="457200" lvl="0" indent="-317500" rtl="0">
              <a:lnSpc>
                <a:spcPct val="150000"/>
              </a:lnSpc>
              <a:spcBef>
                <a:spcPts val="0"/>
              </a:spcBef>
              <a:spcAft>
                <a:spcPts val="0"/>
              </a:spcAft>
              <a:buClr>
                <a:schemeClr val="lt1"/>
              </a:buClr>
              <a:buSzPct val="100000"/>
              <a:buFont typeface="Arial"/>
              <a:buAutoNum type="arabicPeriod"/>
            </a:pPr>
            <a:r>
              <a:rPr lang="en" sz="1400" u="sng">
                <a:solidFill>
                  <a:schemeClr val="lt1"/>
                </a:solidFill>
                <a:latin typeface="Arial"/>
                <a:ea typeface="Arial"/>
                <a:cs typeface="Arial"/>
                <a:sym typeface="Arial"/>
                <a:hlinkClick r:id="rId3"/>
              </a:rPr>
              <a:t>https://sites.google.com/site/mapitoutmansfield/topographic-maps</a:t>
            </a:r>
          </a:p>
          <a:p>
            <a:pPr marL="457200" lvl="0" indent="-317500" rtl="0">
              <a:lnSpc>
                <a:spcPct val="150000"/>
              </a:lnSpc>
              <a:spcBef>
                <a:spcPts val="0"/>
              </a:spcBef>
              <a:spcAft>
                <a:spcPts val="0"/>
              </a:spcAft>
              <a:buClr>
                <a:schemeClr val="lt1"/>
              </a:buClr>
              <a:buSzPct val="100000"/>
              <a:buFont typeface="Arial"/>
              <a:buAutoNum type="arabicPeriod"/>
            </a:pPr>
            <a:r>
              <a:rPr lang="en" sz="1400" u="sng">
                <a:solidFill>
                  <a:schemeClr val="lt1"/>
                </a:solidFill>
                <a:latin typeface="Arial"/>
                <a:ea typeface="Arial"/>
                <a:cs typeface="Arial"/>
                <a:sym typeface="Arial"/>
                <a:hlinkClick r:id="rId4"/>
              </a:rPr>
              <a:t>https://www.nps.gov/olym/learn/education/upload/Functional-Feeding-Groups.pdf</a:t>
            </a:r>
          </a:p>
          <a:p>
            <a:pPr lvl="0" rtl="0">
              <a:spcBef>
                <a:spcPts val="0"/>
              </a:spcBef>
              <a:spcAft>
                <a:spcPts val="0"/>
              </a:spcAft>
              <a:buNone/>
            </a:pPr>
            <a:endParaRPr sz="11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164075"/>
            <a:ext cx="8520600" cy="572700"/>
          </a:xfrm>
          <a:prstGeom prst="rect">
            <a:avLst/>
          </a:prstGeom>
        </p:spPr>
        <p:txBody>
          <a:bodyPr lIns="91425" tIns="91425" rIns="91425" bIns="91425" anchor="t" anchorCtr="0">
            <a:noAutofit/>
          </a:bodyPr>
          <a:lstStyle/>
          <a:p>
            <a:pPr lvl="0">
              <a:spcBef>
                <a:spcPts val="0"/>
              </a:spcBef>
              <a:buNone/>
            </a:pPr>
            <a:r>
              <a:rPr lang="en">
                <a:solidFill>
                  <a:schemeClr val="lt2"/>
                </a:solidFill>
              </a:rPr>
              <a:t>Introduction</a:t>
            </a:r>
          </a:p>
        </p:txBody>
      </p:sp>
      <p:sp>
        <p:nvSpPr>
          <p:cNvPr id="67" name="Shape 67"/>
          <p:cNvSpPr txBox="1">
            <a:spLocks noGrp="1"/>
          </p:cNvSpPr>
          <p:nvPr>
            <p:ph type="body" idx="1"/>
          </p:nvPr>
        </p:nvSpPr>
        <p:spPr>
          <a:xfrm>
            <a:off x="311700" y="828300"/>
            <a:ext cx="8520600" cy="3811800"/>
          </a:xfrm>
          <a:prstGeom prst="rect">
            <a:avLst/>
          </a:prstGeom>
        </p:spPr>
        <p:txBody>
          <a:bodyPr lIns="91425" tIns="91425" rIns="91425" bIns="91425" anchor="t" anchorCtr="0">
            <a:noAutofit/>
          </a:bodyPr>
          <a:lstStyle/>
          <a:p>
            <a:pPr marL="0" lvl="0" indent="0" rtl="0">
              <a:spcBef>
                <a:spcPts val="0"/>
              </a:spcBef>
              <a:buNone/>
            </a:pPr>
            <a:r>
              <a:rPr lang="en">
                <a:solidFill>
                  <a:srgbClr val="EFEFEF"/>
                </a:solidFill>
              </a:rPr>
              <a:t>The perturbation theory suggests that increasing levels of human disruption to natural habitats will result in changes to the composition of the macroinvertebrate community.  </a:t>
            </a:r>
          </a:p>
          <a:p>
            <a:pPr marL="0" lvl="0" indent="0" rtl="0">
              <a:spcBef>
                <a:spcPts val="0"/>
              </a:spcBef>
              <a:buNone/>
            </a:pPr>
            <a:r>
              <a:rPr lang="en">
                <a:solidFill>
                  <a:srgbClr val="EFEFEF"/>
                </a:solidFill>
              </a:rPr>
              <a:t>EPT &amp; HBI</a:t>
            </a:r>
          </a:p>
          <a:p>
            <a:pPr marL="0" lvl="0" indent="0" rtl="0">
              <a:spcBef>
                <a:spcPts val="0"/>
              </a:spcBef>
              <a:buNone/>
            </a:pPr>
            <a:r>
              <a:rPr lang="en">
                <a:solidFill>
                  <a:srgbClr val="EFEFEF"/>
                </a:solidFill>
              </a:rPr>
              <a:t>The River Continuum Theory predicts a change in feeding groups based on elevation and a transition to higher order rivers. </a:t>
            </a:r>
          </a:p>
          <a:p>
            <a:pPr marL="0" lvl="0" indent="0" rtl="0">
              <a:spcBef>
                <a:spcPts val="0"/>
              </a:spcBef>
              <a:buNone/>
            </a:pPr>
            <a:r>
              <a:rPr lang="en">
                <a:solidFill>
                  <a:srgbClr val="EFEFEF"/>
                </a:solidFill>
              </a:rPr>
              <a:t>Our analysis made use of the entirety of the macroinvertebrate data available from EPSCoR and tested its viability in the geographic area of Lake Champlain Basin. </a:t>
            </a:r>
          </a:p>
          <a:p>
            <a:pPr marL="0" lvl="0" indent="0" rtl="0">
              <a:spcBef>
                <a:spcPts val="0"/>
              </a:spcBef>
              <a:buNone/>
            </a:pPr>
            <a:r>
              <a:rPr lang="en" b="1">
                <a:solidFill>
                  <a:srgbClr val="EFEFEF"/>
                </a:solidFill>
              </a:rPr>
              <a:t>Research Question </a:t>
            </a:r>
            <a:r>
              <a:rPr lang="en">
                <a:solidFill>
                  <a:srgbClr val="EFEFEF"/>
                </a:solidFill>
              </a:rPr>
              <a:t>- How does EPSCoR data regarding macroinvertebrate agree with the perturbation theory and river continuum concept?</a:t>
            </a:r>
          </a:p>
          <a:p>
            <a:pPr lvl="0">
              <a:spcBef>
                <a:spcPts val="0"/>
              </a:spcBef>
              <a:buNone/>
            </a:pPr>
            <a:endParaRPr sz="1400">
              <a:solidFill>
                <a:srgbClr val="EFEFE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003300" y="1236550"/>
            <a:ext cx="3137400" cy="881100"/>
          </a:xfrm>
          <a:prstGeom prst="rect">
            <a:avLst/>
          </a:prstGeom>
        </p:spPr>
        <p:txBody>
          <a:bodyPr lIns="91425" tIns="91425" rIns="91425" bIns="91425" anchor="t" anchorCtr="0">
            <a:noAutofit/>
          </a:bodyPr>
          <a:lstStyle/>
          <a:p>
            <a:pPr lvl="0">
              <a:spcBef>
                <a:spcPts val="0"/>
              </a:spcBef>
              <a:buNone/>
            </a:pPr>
            <a:r>
              <a:rPr lang="en" sz="4300">
                <a:solidFill>
                  <a:schemeClr val="lt2"/>
                </a:solidFill>
              </a:rPr>
              <a:t>Thank You!</a:t>
            </a:r>
            <a:r>
              <a:rPr lang="en">
                <a:solidFill>
                  <a:schemeClr val="lt2"/>
                </a:solidFill>
              </a:rPr>
              <a:t> </a:t>
            </a:r>
          </a:p>
        </p:txBody>
      </p:sp>
      <p:pic>
        <p:nvPicPr>
          <p:cNvPr id="206" name="Shape 206"/>
          <p:cNvPicPr preferRelativeResize="0"/>
          <p:nvPr/>
        </p:nvPicPr>
        <p:blipFill rotWithShape="1">
          <a:blip r:embed="rId3">
            <a:alphaModFix/>
          </a:blip>
          <a:srcRect/>
          <a:stretch/>
        </p:blipFill>
        <p:spPr>
          <a:xfrm>
            <a:off x="491900" y="2502954"/>
            <a:ext cx="8160199" cy="197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1870187" y="-246087"/>
            <a:ext cx="5403625" cy="5479675"/>
          </a:xfrm>
          <a:prstGeom prst="rect">
            <a:avLst/>
          </a:prstGeom>
          <a:noFill/>
          <a:ln>
            <a:noFill/>
          </a:ln>
        </p:spPr>
      </p:pic>
      <p:pic>
        <p:nvPicPr>
          <p:cNvPr id="73" name="Shape 7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984050" y="661089"/>
            <a:ext cx="2058075" cy="3657561"/>
          </a:xfrm>
          <a:prstGeom prst="rect">
            <a:avLst/>
          </a:prstGeom>
          <a:noFill/>
          <a:ln>
            <a:noFill/>
          </a:ln>
        </p:spPr>
      </p:pic>
      <p:pic>
        <p:nvPicPr>
          <p:cNvPr id="74" name="Shape 7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34303" y="664999"/>
            <a:ext cx="2058075" cy="36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142475"/>
            <a:ext cx="8520600" cy="572700"/>
          </a:xfrm>
          <a:prstGeom prst="rect">
            <a:avLst/>
          </a:prstGeom>
        </p:spPr>
        <p:txBody>
          <a:bodyPr lIns="91425" tIns="91425" rIns="91425" bIns="91425" anchor="t" anchorCtr="0">
            <a:noAutofit/>
          </a:bodyPr>
          <a:lstStyle/>
          <a:p>
            <a:pPr lvl="0">
              <a:spcBef>
                <a:spcPts val="0"/>
              </a:spcBef>
              <a:buNone/>
            </a:pPr>
            <a:r>
              <a:rPr lang="en" b="1">
                <a:solidFill>
                  <a:schemeClr val="lt2"/>
                </a:solidFill>
              </a:rPr>
              <a:t>Methods</a:t>
            </a:r>
            <a:r>
              <a:rPr lang="en" b="1">
                <a:solidFill>
                  <a:schemeClr val="lt2"/>
                </a:solidFill>
                <a:latin typeface="Average"/>
                <a:ea typeface="Average"/>
                <a:cs typeface="Average"/>
                <a:sym typeface="Average"/>
              </a:rPr>
              <a:t> </a:t>
            </a:r>
          </a:p>
        </p:txBody>
      </p:sp>
      <p:sp>
        <p:nvSpPr>
          <p:cNvPr id="80" name="Shape 80"/>
          <p:cNvSpPr txBox="1">
            <a:spLocks noGrp="1"/>
          </p:cNvSpPr>
          <p:nvPr>
            <p:ph type="body" idx="1"/>
          </p:nvPr>
        </p:nvSpPr>
        <p:spPr>
          <a:xfrm>
            <a:off x="311700" y="814450"/>
            <a:ext cx="5288100" cy="3985500"/>
          </a:xfrm>
          <a:prstGeom prst="rect">
            <a:avLst/>
          </a:prstGeom>
        </p:spPr>
        <p:txBody>
          <a:bodyPr lIns="91425" tIns="91425" rIns="91425" bIns="91425" anchor="t" anchorCtr="0">
            <a:noAutofit/>
          </a:bodyPr>
          <a:lstStyle/>
          <a:p>
            <a:pPr marL="457200" lvl="0" indent="-336550" rtl="0">
              <a:lnSpc>
                <a:spcPct val="115000"/>
              </a:lnSpc>
              <a:spcBef>
                <a:spcPts val="0"/>
              </a:spcBef>
              <a:spcAft>
                <a:spcPts val="0"/>
              </a:spcAft>
              <a:buClr>
                <a:schemeClr val="lt1"/>
              </a:buClr>
              <a:buSzPct val="100000"/>
            </a:pPr>
            <a:r>
              <a:rPr lang="en" sz="1700">
                <a:solidFill>
                  <a:schemeClr val="lt1"/>
                </a:solidFill>
              </a:rPr>
              <a:t>Downloaded the available macroinvertebrate data from the EPSCoR database.  </a:t>
            </a:r>
          </a:p>
          <a:p>
            <a:pPr marL="457200" lvl="0" indent="-336550" rtl="0">
              <a:lnSpc>
                <a:spcPct val="115000"/>
              </a:lnSpc>
              <a:spcBef>
                <a:spcPts val="0"/>
              </a:spcBef>
              <a:spcAft>
                <a:spcPts val="0"/>
              </a:spcAft>
              <a:buClr>
                <a:schemeClr val="lt1"/>
              </a:buClr>
              <a:buSzPct val="100000"/>
            </a:pPr>
            <a:r>
              <a:rPr lang="en" sz="1700">
                <a:solidFill>
                  <a:schemeClr val="lt1"/>
                </a:solidFill>
              </a:rPr>
              <a:t>Obtained the geographic information about the sites from GIS database</a:t>
            </a:r>
          </a:p>
          <a:p>
            <a:pPr marL="457200" lvl="0" indent="-336550" rtl="0">
              <a:lnSpc>
                <a:spcPct val="115000"/>
              </a:lnSpc>
              <a:spcBef>
                <a:spcPts val="0"/>
              </a:spcBef>
              <a:spcAft>
                <a:spcPts val="0"/>
              </a:spcAft>
              <a:buClr>
                <a:schemeClr val="lt1"/>
              </a:buClr>
              <a:buSzPct val="100000"/>
            </a:pPr>
            <a:r>
              <a:rPr lang="en" sz="1700">
                <a:solidFill>
                  <a:schemeClr val="lt1"/>
                </a:solidFill>
              </a:rPr>
              <a:t>Used spreadsheets to organize the data according to site code and elevation.</a:t>
            </a:r>
          </a:p>
          <a:p>
            <a:pPr marL="457200" lvl="0" indent="-336550" rtl="0">
              <a:lnSpc>
                <a:spcPct val="115000"/>
              </a:lnSpc>
              <a:spcBef>
                <a:spcPts val="0"/>
              </a:spcBef>
              <a:spcAft>
                <a:spcPts val="0"/>
              </a:spcAft>
              <a:buClr>
                <a:schemeClr val="lt1"/>
              </a:buClr>
              <a:buSzPct val="100000"/>
            </a:pPr>
            <a:r>
              <a:rPr lang="en" sz="1700">
                <a:solidFill>
                  <a:schemeClr val="lt1"/>
                </a:solidFill>
              </a:rPr>
              <a:t>Only included data from sites with more than 4 replicates from a given site.</a:t>
            </a:r>
          </a:p>
          <a:p>
            <a:pPr marL="457200" lvl="0" indent="-336550" rtl="0">
              <a:lnSpc>
                <a:spcPct val="115000"/>
              </a:lnSpc>
              <a:spcBef>
                <a:spcPts val="0"/>
              </a:spcBef>
              <a:spcAft>
                <a:spcPts val="0"/>
              </a:spcAft>
              <a:buClr>
                <a:schemeClr val="lt1"/>
              </a:buClr>
              <a:buSzPct val="100000"/>
            </a:pPr>
            <a:r>
              <a:rPr lang="en" sz="1700">
                <a:solidFill>
                  <a:schemeClr val="lt1"/>
                </a:solidFill>
              </a:rPr>
              <a:t>Developed and applied various metric calculators to all these sites, which gave results in the form of index values (EPT, HBI, % feeding group)</a:t>
            </a:r>
          </a:p>
          <a:p>
            <a:pPr marL="457200" lvl="0" indent="-336550" rtl="0">
              <a:lnSpc>
                <a:spcPct val="115000"/>
              </a:lnSpc>
              <a:spcBef>
                <a:spcPts val="0"/>
              </a:spcBef>
              <a:spcAft>
                <a:spcPts val="0"/>
              </a:spcAft>
              <a:buClr>
                <a:schemeClr val="lt1"/>
              </a:buClr>
              <a:buSzPct val="100000"/>
            </a:pPr>
            <a:r>
              <a:rPr lang="en" sz="1700">
                <a:solidFill>
                  <a:schemeClr val="lt1"/>
                </a:solidFill>
              </a:rPr>
              <a:t>Correlational graphs were produced using Vernier Logger Pro.</a:t>
            </a:r>
          </a:p>
        </p:txBody>
      </p:sp>
      <p:pic>
        <p:nvPicPr>
          <p:cNvPr id="81" name="Shape 8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599700" y="814450"/>
            <a:ext cx="3544299" cy="3846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8525" y="274"/>
            <a:ext cx="3748692" cy="2518475"/>
          </a:xfrm>
          <a:prstGeom prst="rect">
            <a:avLst/>
          </a:prstGeom>
          <a:noFill/>
          <a:ln>
            <a:noFill/>
          </a:ln>
        </p:spPr>
      </p:pic>
      <p:pic>
        <p:nvPicPr>
          <p:cNvPr id="87" name="Shape 8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184298" y="2594962"/>
            <a:ext cx="6775425" cy="2430075"/>
          </a:xfrm>
          <a:prstGeom prst="rect">
            <a:avLst/>
          </a:prstGeom>
          <a:noFill/>
          <a:ln>
            <a:noFill/>
          </a:ln>
        </p:spPr>
      </p:pic>
      <p:pic>
        <p:nvPicPr>
          <p:cNvPr id="88" name="Shape 8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85879" y="-21974"/>
            <a:ext cx="3503469" cy="2518474"/>
          </a:xfrm>
          <a:prstGeom prst="rect">
            <a:avLst/>
          </a:prstGeom>
          <a:noFill/>
          <a:ln>
            <a:noFill/>
          </a:ln>
        </p:spPr>
      </p:pic>
      <p:sp>
        <p:nvSpPr>
          <p:cNvPr id="89" name="Shape 89"/>
          <p:cNvSpPr txBox="1"/>
          <p:nvPr/>
        </p:nvSpPr>
        <p:spPr>
          <a:xfrm>
            <a:off x="2298150" y="2115775"/>
            <a:ext cx="1859100" cy="371400"/>
          </a:xfrm>
          <a:prstGeom prst="rect">
            <a:avLst/>
          </a:prstGeom>
          <a:solidFill>
            <a:srgbClr val="9E9E9E"/>
          </a:solidFill>
          <a:ln>
            <a:noFill/>
          </a:ln>
        </p:spPr>
        <p:txBody>
          <a:bodyPr lIns="91425" tIns="91425" rIns="91425" bIns="91425" anchor="t" anchorCtr="0">
            <a:noAutofit/>
          </a:bodyPr>
          <a:lstStyle/>
          <a:p>
            <a:pPr lvl="0">
              <a:spcBef>
                <a:spcPts val="0"/>
              </a:spcBef>
              <a:buNone/>
            </a:pPr>
            <a:r>
              <a:rPr lang="en"/>
              <a:t>Online Database</a:t>
            </a:r>
          </a:p>
        </p:txBody>
      </p:sp>
      <p:sp>
        <p:nvSpPr>
          <p:cNvPr id="90" name="Shape 90"/>
          <p:cNvSpPr txBox="1"/>
          <p:nvPr/>
        </p:nvSpPr>
        <p:spPr>
          <a:xfrm>
            <a:off x="4851675" y="2125100"/>
            <a:ext cx="3437700" cy="371400"/>
          </a:xfrm>
          <a:prstGeom prst="rect">
            <a:avLst/>
          </a:prstGeom>
          <a:solidFill>
            <a:srgbClr val="9E9E9E"/>
          </a:solidFill>
          <a:ln>
            <a:noFill/>
          </a:ln>
        </p:spPr>
        <p:txBody>
          <a:bodyPr lIns="91425" tIns="91425" rIns="91425" bIns="91425" anchor="t" anchorCtr="0">
            <a:noAutofit/>
          </a:bodyPr>
          <a:lstStyle/>
          <a:p>
            <a:pPr lvl="0" rtl="0">
              <a:spcBef>
                <a:spcPts val="0"/>
              </a:spcBef>
              <a:buNone/>
            </a:pPr>
            <a:r>
              <a:rPr lang="en"/>
              <a:t>Custom Metrics Calculator for Each Site</a:t>
            </a:r>
          </a:p>
        </p:txBody>
      </p:sp>
      <p:sp>
        <p:nvSpPr>
          <p:cNvPr id="91" name="Shape 91"/>
          <p:cNvSpPr txBox="1"/>
          <p:nvPr/>
        </p:nvSpPr>
        <p:spPr>
          <a:xfrm>
            <a:off x="3270925" y="4653625"/>
            <a:ext cx="4715700" cy="371400"/>
          </a:xfrm>
          <a:prstGeom prst="rect">
            <a:avLst/>
          </a:prstGeom>
          <a:solidFill>
            <a:srgbClr val="9E9E9E"/>
          </a:solidFill>
          <a:ln>
            <a:noFill/>
          </a:ln>
        </p:spPr>
        <p:txBody>
          <a:bodyPr lIns="91425" tIns="91425" rIns="91425" bIns="91425" anchor="t" anchorCtr="0">
            <a:noAutofit/>
          </a:bodyPr>
          <a:lstStyle/>
          <a:p>
            <a:pPr lvl="0" rtl="0">
              <a:spcBef>
                <a:spcPts val="0"/>
              </a:spcBef>
              <a:buNone/>
            </a:pPr>
            <a:r>
              <a:rPr lang="en"/>
              <a:t>Summary Table with Calculated Metrics for all Sites.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35135" y="889891"/>
            <a:ext cx="8832300" cy="4650300"/>
          </a:xfrm>
          <a:prstGeom prst="rect">
            <a:avLst/>
          </a:prstGeom>
        </p:spPr>
        <p:txBody>
          <a:bodyPr lIns="91425" tIns="91425" rIns="91425" bIns="91425" anchor="t" anchorCtr="0">
            <a:noAutofit/>
          </a:bodyPr>
          <a:lstStyle/>
          <a:p>
            <a:pPr lvl="0" rtl="0">
              <a:spcBef>
                <a:spcPts val="0"/>
              </a:spcBef>
              <a:buNone/>
            </a:pPr>
            <a:r>
              <a:rPr lang="en">
                <a:solidFill>
                  <a:schemeClr val="lt1"/>
                </a:solidFill>
              </a:rPr>
              <a:t>HBI: Hilsenhoff Biotic Index is an estimation of the overall pollution tolerance level of macroinvertebrates in an area. Higher levels of human disturbance correlate with higher HBI values. </a:t>
            </a:r>
          </a:p>
          <a:p>
            <a:pPr lvl="0" rtl="0">
              <a:spcBef>
                <a:spcPts val="0"/>
              </a:spcBef>
              <a:buNone/>
            </a:pPr>
            <a:endParaRPr>
              <a:solidFill>
                <a:schemeClr val="lt1"/>
              </a:solidFill>
            </a:endParaRPr>
          </a:p>
          <a:p>
            <a:pPr lvl="0" rtl="0">
              <a:spcBef>
                <a:spcPts val="0"/>
              </a:spcBef>
              <a:buNone/>
            </a:pPr>
            <a:endParaRPr>
              <a:solidFill>
                <a:schemeClr val="lt1"/>
              </a:solidFill>
            </a:endParaRPr>
          </a:p>
          <a:p>
            <a:pPr lvl="0" rtl="0">
              <a:spcBef>
                <a:spcPts val="0"/>
              </a:spcBef>
              <a:buNone/>
            </a:pPr>
            <a:endParaRPr>
              <a:solidFill>
                <a:schemeClr val="lt1"/>
              </a:solidFill>
            </a:endParaRPr>
          </a:p>
          <a:p>
            <a:pPr lvl="0" rtl="0">
              <a:spcBef>
                <a:spcPts val="0"/>
              </a:spcBef>
              <a:buNone/>
            </a:pPr>
            <a:r>
              <a:rPr lang="en">
                <a:solidFill>
                  <a:schemeClr val="lt1"/>
                </a:solidFill>
              </a:rPr>
              <a:t>EPT: Richness and diversity index that is determined by the average number of families within the Ephemeroptera, Plecoptera, and Trichoptera orders from a sample. This index tends to be higher in less impacted stream systems.</a:t>
            </a:r>
          </a:p>
          <a:p>
            <a:pPr lvl="0" rtl="0">
              <a:spcBef>
                <a:spcPts val="0"/>
              </a:spcBef>
              <a:buNone/>
            </a:pPr>
            <a:endParaRPr/>
          </a:p>
        </p:txBody>
      </p:sp>
      <p:pic>
        <p:nvPicPr>
          <p:cNvPr id="97" name="Shape 97"/>
          <p:cNvPicPr preferRelativeResize="0"/>
          <p:nvPr/>
        </p:nvPicPr>
        <p:blipFill>
          <a:blip r:embed="rId3">
            <a:alphaModFix/>
          </a:blip>
          <a:stretch>
            <a:fillRect/>
          </a:stretch>
        </p:blipFill>
        <p:spPr>
          <a:xfrm>
            <a:off x="1188574" y="1969150"/>
            <a:ext cx="4594550" cy="1574699"/>
          </a:xfrm>
          <a:prstGeom prst="rect">
            <a:avLst/>
          </a:prstGeom>
          <a:noFill/>
          <a:ln>
            <a:noFill/>
          </a:ln>
        </p:spPr>
      </p:pic>
      <p:sp>
        <p:nvSpPr>
          <p:cNvPr id="98" name="Shape 98"/>
          <p:cNvSpPr txBox="1">
            <a:spLocks noGrp="1"/>
          </p:cNvSpPr>
          <p:nvPr>
            <p:ph type="title"/>
          </p:nvPr>
        </p:nvSpPr>
        <p:spPr>
          <a:xfrm>
            <a:off x="235135" y="248144"/>
            <a:ext cx="85206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Biotic Indices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0" y="148724"/>
            <a:ext cx="4607149" cy="4505100"/>
          </a:xfrm>
          <a:prstGeom prst="rect">
            <a:avLst/>
          </a:prstGeom>
          <a:noFill/>
          <a:ln>
            <a:noFill/>
          </a:ln>
        </p:spPr>
      </p:pic>
      <p:pic>
        <p:nvPicPr>
          <p:cNvPr id="104" name="Shape 10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58500" y="154150"/>
            <a:ext cx="3528000" cy="480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60334" y="958075"/>
            <a:ext cx="3370200" cy="572700"/>
          </a:xfrm>
          <a:prstGeom prst="rect">
            <a:avLst/>
          </a:prstGeom>
        </p:spPr>
        <p:txBody>
          <a:bodyPr lIns="91425" tIns="91425" rIns="91425" bIns="91425" anchor="t" anchorCtr="0">
            <a:noAutofit/>
          </a:bodyPr>
          <a:lstStyle/>
          <a:p>
            <a:pPr lvl="0" rtl="0">
              <a:spcBef>
                <a:spcPts val="0"/>
              </a:spcBef>
              <a:buNone/>
            </a:pPr>
            <a:r>
              <a:rPr lang="en" sz="1400">
                <a:solidFill>
                  <a:schemeClr val="lt2"/>
                </a:solidFill>
                <a:latin typeface="Arial"/>
                <a:ea typeface="Arial"/>
                <a:cs typeface="Arial"/>
                <a:sym typeface="Arial"/>
              </a:rPr>
              <a:t>EPT vs Elevation (r=0.56)     </a:t>
            </a:r>
            <a:r>
              <a:rPr lang="en" sz="1800">
                <a:solidFill>
                  <a:schemeClr val="lt2"/>
                </a:solidFill>
              </a:rPr>
              <a:t>✓</a:t>
            </a:r>
          </a:p>
          <a:p>
            <a:pPr lvl="0">
              <a:spcBef>
                <a:spcPts val="0"/>
              </a:spcBef>
              <a:buNone/>
            </a:pPr>
            <a:endParaRPr/>
          </a:p>
        </p:txBody>
      </p:sp>
      <p:sp>
        <p:nvSpPr>
          <p:cNvPr id="110" name="Shape 110"/>
          <p:cNvSpPr txBox="1">
            <a:spLocks noGrp="1"/>
          </p:cNvSpPr>
          <p:nvPr>
            <p:ph type="title"/>
          </p:nvPr>
        </p:nvSpPr>
        <p:spPr>
          <a:xfrm>
            <a:off x="311700" y="299675"/>
            <a:ext cx="7454700" cy="858000"/>
          </a:xfrm>
          <a:prstGeom prst="rect">
            <a:avLst/>
          </a:prstGeom>
        </p:spPr>
        <p:txBody>
          <a:bodyPr lIns="91425" tIns="91425" rIns="91425" bIns="91425" anchor="t" anchorCtr="0">
            <a:noAutofit/>
          </a:bodyPr>
          <a:lstStyle/>
          <a:p>
            <a:pPr lvl="0" rtl="0">
              <a:spcBef>
                <a:spcPts val="0"/>
              </a:spcBef>
              <a:buNone/>
            </a:pPr>
            <a:r>
              <a:rPr lang="en">
                <a:solidFill>
                  <a:schemeClr val="lt2"/>
                </a:solidFill>
              </a:rPr>
              <a:t>Results: Water Quality Indices vs Elevation</a:t>
            </a:r>
          </a:p>
        </p:txBody>
      </p:sp>
      <p:pic>
        <p:nvPicPr>
          <p:cNvPr id="111" name="Shape 111"/>
          <p:cNvPicPr preferRelativeResize="0"/>
          <p:nvPr/>
        </p:nvPicPr>
        <p:blipFill>
          <a:blip r:embed="rId3">
            <a:alphaModFix/>
          </a:blip>
          <a:stretch>
            <a:fillRect/>
          </a:stretch>
        </p:blipFill>
        <p:spPr>
          <a:xfrm>
            <a:off x="49549" y="1616487"/>
            <a:ext cx="4439374" cy="2516549"/>
          </a:xfrm>
          <a:prstGeom prst="rect">
            <a:avLst/>
          </a:prstGeom>
          <a:noFill/>
          <a:ln>
            <a:noFill/>
          </a:ln>
        </p:spPr>
      </p:pic>
      <p:sp>
        <p:nvSpPr>
          <p:cNvPr id="112" name="Shape 112"/>
          <p:cNvSpPr txBox="1"/>
          <p:nvPr/>
        </p:nvSpPr>
        <p:spPr>
          <a:xfrm>
            <a:off x="5072714" y="961775"/>
            <a:ext cx="3382200" cy="3939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HBI vs Elevation (r= -0.66)     </a:t>
            </a:r>
            <a:r>
              <a:rPr lang="en" sz="1800">
                <a:solidFill>
                  <a:schemeClr val="lt2"/>
                </a:solidFill>
                <a:latin typeface="Proxima Nova"/>
                <a:ea typeface="Proxima Nova"/>
                <a:cs typeface="Proxima Nova"/>
                <a:sym typeface="Proxima Nova"/>
              </a:rPr>
              <a:t>✓</a:t>
            </a:r>
          </a:p>
          <a:p>
            <a:pPr lvl="0" rtl="0">
              <a:spcBef>
                <a:spcPts val="0"/>
              </a:spcBef>
              <a:buNone/>
            </a:pPr>
            <a:endParaRPr>
              <a:solidFill>
                <a:srgbClr val="00FF00"/>
              </a:solidFill>
            </a:endParaRPr>
          </a:p>
        </p:txBody>
      </p:sp>
      <p:pic>
        <p:nvPicPr>
          <p:cNvPr id="113" name="Shape 113"/>
          <p:cNvPicPr preferRelativeResize="0"/>
          <p:nvPr/>
        </p:nvPicPr>
        <p:blipFill>
          <a:blip r:embed="rId4">
            <a:alphaModFix/>
          </a:blip>
          <a:stretch>
            <a:fillRect/>
          </a:stretch>
        </p:blipFill>
        <p:spPr>
          <a:xfrm>
            <a:off x="4649958" y="1655749"/>
            <a:ext cx="4341640" cy="243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151078" y="-1959328"/>
            <a:ext cx="3255899" cy="3877800"/>
          </a:xfrm>
          <a:prstGeom prst="rect">
            <a:avLst/>
          </a:prstGeom>
        </p:spPr>
        <p:txBody>
          <a:bodyPr lIns="91425" tIns="91425" rIns="91425" bIns="91425" anchor="t" anchorCtr="0">
            <a:noAutofit/>
          </a:bodyPr>
          <a:lstStyle/>
          <a:p>
            <a:pPr lvl="0" rtl="0">
              <a:spcBef>
                <a:spcPts val="0"/>
              </a:spcBef>
              <a:buNone/>
            </a:pPr>
            <a:r>
              <a:rPr lang="en">
                <a:solidFill>
                  <a:srgbClr val="00FF00"/>
                </a:solidFill>
              </a:rPr>
              <a:t>In general, the more forest there is, the more diversity there is. The EPT index is most strongly correlated with forestest land. </a:t>
            </a:r>
          </a:p>
        </p:txBody>
      </p:sp>
      <p:sp>
        <p:nvSpPr>
          <p:cNvPr id="119" name="Shape 119"/>
          <p:cNvSpPr txBox="1"/>
          <p:nvPr/>
        </p:nvSpPr>
        <p:spPr>
          <a:xfrm>
            <a:off x="687900" y="937862"/>
            <a:ext cx="3382200" cy="3939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EPT vs % Forested  (r=0.63)     </a:t>
            </a:r>
            <a:r>
              <a:rPr lang="en" sz="1800">
                <a:solidFill>
                  <a:schemeClr val="lt2"/>
                </a:solidFill>
                <a:latin typeface="Proxima Nova"/>
                <a:ea typeface="Proxima Nova"/>
                <a:cs typeface="Proxima Nova"/>
                <a:sym typeface="Proxima Nova"/>
              </a:rPr>
              <a:t>✓</a:t>
            </a:r>
          </a:p>
          <a:p>
            <a:pPr lvl="0" rtl="0">
              <a:spcBef>
                <a:spcPts val="0"/>
              </a:spcBef>
              <a:buNone/>
            </a:pPr>
            <a:endParaRPr>
              <a:solidFill>
                <a:schemeClr val="lt2"/>
              </a:solidFill>
            </a:endParaRPr>
          </a:p>
        </p:txBody>
      </p:sp>
      <p:pic>
        <p:nvPicPr>
          <p:cNvPr id="120" name="Shape 120"/>
          <p:cNvPicPr preferRelativeResize="0"/>
          <p:nvPr/>
        </p:nvPicPr>
        <p:blipFill>
          <a:blip r:embed="rId3">
            <a:alphaModFix/>
          </a:blip>
          <a:stretch>
            <a:fillRect/>
          </a:stretch>
        </p:blipFill>
        <p:spPr>
          <a:xfrm>
            <a:off x="138362" y="1559717"/>
            <a:ext cx="4338899" cy="2452999"/>
          </a:xfrm>
          <a:prstGeom prst="rect">
            <a:avLst/>
          </a:prstGeom>
          <a:noFill/>
          <a:ln>
            <a:noFill/>
          </a:ln>
        </p:spPr>
      </p:pic>
      <p:pic>
        <p:nvPicPr>
          <p:cNvPr id="121" name="Shape 121"/>
          <p:cNvPicPr preferRelativeResize="0"/>
          <p:nvPr/>
        </p:nvPicPr>
        <p:blipFill>
          <a:blip r:embed="rId4">
            <a:alphaModFix/>
          </a:blip>
          <a:stretch>
            <a:fillRect/>
          </a:stretch>
        </p:blipFill>
        <p:spPr>
          <a:xfrm>
            <a:off x="4624679" y="1559724"/>
            <a:ext cx="4368370" cy="2452999"/>
          </a:xfrm>
          <a:prstGeom prst="rect">
            <a:avLst/>
          </a:prstGeom>
          <a:noFill/>
          <a:ln>
            <a:noFill/>
          </a:ln>
        </p:spPr>
      </p:pic>
      <p:sp>
        <p:nvSpPr>
          <p:cNvPr id="122" name="Shape 122"/>
          <p:cNvSpPr txBox="1"/>
          <p:nvPr/>
        </p:nvSpPr>
        <p:spPr>
          <a:xfrm>
            <a:off x="5072714" y="961775"/>
            <a:ext cx="3382200" cy="393900"/>
          </a:xfrm>
          <a:prstGeom prst="rect">
            <a:avLst/>
          </a:prstGeom>
          <a:noFill/>
          <a:ln>
            <a:noFill/>
          </a:ln>
        </p:spPr>
        <p:txBody>
          <a:bodyPr lIns="91425" tIns="91425" rIns="91425" bIns="91425" anchor="t" anchorCtr="0">
            <a:noAutofit/>
          </a:bodyPr>
          <a:lstStyle/>
          <a:p>
            <a:pPr lvl="0" rtl="0">
              <a:spcBef>
                <a:spcPts val="0"/>
              </a:spcBef>
              <a:buNone/>
            </a:pPr>
            <a:r>
              <a:rPr lang="en">
                <a:solidFill>
                  <a:schemeClr val="lt2"/>
                </a:solidFill>
              </a:rPr>
              <a:t>HBI vs % Forested (r= -0.62)     </a:t>
            </a:r>
            <a:r>
              <a:rPr lang="en" sz="1800">
                <a:solidFill>
                  <a:schemeClr val="lt2"/>
                </a:solidFill>
                <a:latin typeface="Proxima Nova"/>
                <a:ea typeface="Proxima Nova"/>
                <a:cs typeface="Proxima Nova"/>
                <a:sym typeface="Proxima Nova"/>
              </a:rPr>
              <a:t>✓</a:t>
            </a:r>
          </a:p>
          <a:p>
            <a:pPr lvl="0" rtl="0">
              <a:spcBef>
                <a:spcPts val="0"/>
              </a:spcBef>
              <a:buNone/>
            </a:pPr>
            <a:endParaRPr>
              <a:solidFill>
                <a:srgbClr val="00FF00"/>
              </a:solidFill>
            </a:endParaRPr>
          </a:p>
        </p:txBody>
      </p:sp>
      <p:sp>
        <p:nvSpPr>
          <p:cNvPr id="123" name="Shape 123"/>
          <p:cNvSpPr txBox="1">
            <a:spLocks noGrp="1"/>
          </p:cNvSpPr>
          <p:nvPr>
            <p:ph type="title"/>
          </p:nvPr>
        </p:nvSpPr>
        <p:spPr>
          <a:xfrm>
            <a:off x="311700" y="299675"/>
            <a:ext cx="7044600" cy="572700"/>
          </a:xfrm>
          <a:prstGeom prst="rect">
            <a:avLst/>
          </a:prstGeom>
        </p:spPr>
        <p:txBody>
          <a:bodyPr lIns="91425" tIns="91425" rIns="91425" bIns="91425" anchor="t" anchorCtr="0">
            <a:noAutofit/>
          </a:bodyPr>
          <a:lstStyle/>
          <a:p>
            <a:pPr lvl="0" rtl="0">
              <a:spcBef>
                <a:spcPts val="0"/>
              </a:spcBef>
              <a:buNone/>
            </a:pPr>
            <a:r>
              <a:rPr lang="en">
                <a:solidFill>
                  <a:schemeClr val="lt2"/>
                </a:solidFill>
              </a:rPr>
              <a:t>Water Quality Indices vs % Forested Land</a:t>
            </a: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On-screen Show (16:9)</PresentationFormat>
  <Paragraphs>119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Average</vt:lpstr>
      <vt:lpstr>Arial</vt:lpstr>
      <vt:lpstr>Proxima Nova</vt:lpstr>
      <vt:lpstr>spearmint</vt:lpstr>
      <vt:lpstr>Correlation of Macroinvertebrates with Watershed Characteristics</vt:lpstr>
      <vt:lpstr>Introduction</vt:lpstr>
      <vt:lpstr>PowerPoint Presentation</vt:lpstr>
      <vt:lpstr>Methods </vt:lpstr>
      <vt:lpstr>PowerPoint Presentation</vt:lpstr>
      <vt:lpstr>Biotic Indices </vt:lpstr>
      <vt:lpstr>PowerPoint Presentation</vt:lpstr>
      <vt:lpstr>EPT vs Elevation (r=0.56)     ✓ </vt:lpstr>
      <vt:lpstr>Water Quality Indices vs % Forested Land</vt:lpstr>
      <vt:lpstr>EPT vs % Agricultural (r=-0.2)     </vt:lpstr>
      <vt:lpstr>Water Quality Indices vs % Urban Development </vt:lpstr>
      <vt:lpstr>River Continuum Theory </vt:lpstr>
      <vt:lpstr>Shredders vs Elevation</vt:lpstr>
      <vt:lpstr>Predators vs Elevation</vt:lpstr>
      <vt:lpstr>Scrapers/Grazer vs Elevation</vt:lpstr>
      <vt:lpstr>Collector vs Elevation</vt:lpstr>
      <vt:lpstr>Discussion</vt:lpstr>
      <vt:lpstr>Conclusion</vt:lpstr>
      <vt:lpstr>References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of Macroinvertebrates with Watershed Characteristics</dc:title>
  <dc:creator>Xorix Strunder</dc:creator>
  <cp:lastModifiedBy>Winslow, Michael J</cp:lastModifiedBy>
  <cp:revision>2</cp:revision>
  <dcterms:modified xsi:type="dcterms:W3CDTF">2017-07-25T15:50:54Z</dcterms:modified>
</cp:coreProperties>
</file>