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63" r:id="rId2"/>
    <p:sldId id="271" r:id="rId3"/>
    <p:sldId id="272" r:id="rId4"/>
    <p:sldId id="270" r:id="rId5"/>
    <p:sldId id="260" r:id="rId6"/>
    <p:sldId id="277" r:id="rId7"/>
    <p:sldId id="264" r:id="rId8"/>
    <p:sldId id="279" r:id="rId9"/>
    <p:sldId id="282" r:id="rId10"/>
    <p:sldId id="280" r:id="rId11"/>
    <p:sldId id="281" r:id="rId12"/>
    <p:sldId id="278" r:id="rId13"/>
    <p:sldId id="266" r:id="rId14"/>
    <p:sldId id="274" r:id="rId15"/>
    <p:sldId id="257"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4192" autoAdjust="0"/>
  </p:normalViewPr>
  <p:slideViewPr>
    <p:cSldViewPr>
      <p:cViewPr varScale="1">
        <p:scale>
          <a:sx n="72" d="100"/>
          <a:sy n="72" d="100"/>
        </p:scale>
        <p:origin x="1286" y="62"/>
      </p:cViewPr>
      <p:guideLst>
        <p:guide orient="horz" pos="2160"/>
        <p:guide pos="2880"/>
      </p:guideLst>
    </p:cSldViewPr>
  </p:slideViewPr>
  <p:notesTextViewPr>
    <p:cViewPr>
      <p:scale>
        <a:sx n="1" d="1"/>
        <a:sy n="1" d="1"/>
      </p:scale>
      <p:origin x="0" y="0"/>
    </p:cViewPr>
  </p:notesTextViewPr>
  <p:sorterViewPr>
    <p:cViewPr>
      <p:scale>
        <a:sx n="120" d="100"/>
        <a:sy n="120" d="100"/>
      </p:scale>
      <p:origin x="0" y="4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er\Documents\ESPCOR%20VT\graficas%20de%20Rose%20y%20Elliot%20rios%20%20yunes%20y%20limon%20densidades%20etc%20copia%20de%20Ros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er\Documents\ESPCOR%20VT\graficas%20de%20Rose%20y%20Elliot%20rios%20%20yunes%20y%20limon%20densidades%20etc%20copia%20de%20Ros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Benthic machroinvertebrates</a:t>
            </a:r>
            <a:r>
              <a:rPr lang="en-US" baseline="0"/>
              <a:t> density</a:t>
            </a:r>
          </a:p>
          <a:p>
            <a:pPr>
              <a:defRPr/>
            </a:pPr>
            <a:r>
              <a:rPr lang="en-US" baseline="0"/>
              <a:t>Limón River vs Yunes River</a:t>
            </a:r>
          </a:p>
          <a:p>
            <a:pPr>
              <a:defRPr/>
            </a:pPr>
            <a:r>
              <a:rPr lang="en-US" baseline="0"/>
              <a:t>2016</a:t>
            </a:r>
            <a:endParaRPr lang="en-US"/>
          </a:p>
        </c:rich>
      </c:tx>
      <c:overlay val="0"/>
    </c:title>
    <c:autoTitleDeleted val="0"/>
    <c:plotArea>
      <c:layout/>
      <c:barChart>
        <c:barDir val="col"/>
        <c:grouping val="clustered"/>
        <c:varyColors val="0"/>
        <c:ser>
          <c:idx val="0"/>
          <c:order val="0"/>
          <c:tx>
            <c:strRef>
              <c:f>Sheet1!$C$43</c:f>
              <c:strCache>
                <c:ptCount val="1"/>
                <c:pt idx="0">
                  <c:v>Limon River</c:v>
                </c:pt>
              </c:strCache>
            </c:strRef>
          </c:tx>
          <c:invertIfNegative val="0"/>
          <c:cat>
            <c:strRef>
              <c:f>Sheet1!$D$42:$E$42</c:f>
              <c:strCache>
                <c:ptCount val="2"/>
                <c:pt idx="0">
                  <c:v>Aug</c:v>
                </c:pt>
                <c:pt idx="1">
                  <c:v>Nov</c:v>
                </c:pt>
              </c:strCache>
            </c:strRef>
          </c:cat>
          <c:val>
            <c:numRef>
              <c:f>Sheet1!$D$43:$E$43</c:f>
              <c:numCache>
                <c:formatCode>General</c:formatCode>
                <c:ptCount val="2"/>
                <c:pt idx="0">
                  <c:v>0.96765425387333504</c:v>
                </c:pt>
                <c:pt idx="1">
                  <c:v>1.7127209360219069</c:v>
                </c:pt>
              </c:numCache>
            </c:numRef>
          </c:val>
        </c:ser>
        <c:ser>
          <c:idx val="1"/>
          <c:order val="1"/>
          <c:tx>
            <c:strRef>
              <c:f>Sheet1!$C$44</c:f>
              <c:strCache>
                <c:ptCount val="1"/>
                <c:pt idx="0">
                  <c:v>Yunes River</c:v>
                </c:pt>
              </c:strCache>
            </c:strRef>
          </c:tx>
          <c:invertIfNegative val="0"/>
          <c:cat>
            <c:strRef>
              <c:f>Sheet1!$D$42:$E$42</c:f>
              <c:strCache>
                <c:ptCount val="2"/>
                <c:pt idx="0">
                  <c:v>Aug</c:v>
                </c:pt>
                <c:pt idx="1">
                  <c:v>Nov</c:v>
                </c:pt>
              </c:strCache>
            </c:strRef>
          </c:cat>
          <c:val>
            <c:numRef>
              <c:f>Sheet1!$D$44:$E$44</c:f>
              <c:numCache>
                <c:formatCode>General</c:formatCode>
                <c:ptCount val="2"/>
                <c:pt idx="0">
                  <c:v>2.2425032594524117</c:v>
                </c:pt>
                <c:pt idx="1">
                  <c:v>0.23214097288171362</c:v>
                </c:pt>
              </c:numCache>
            </c:numRef>
          </c:val>
        </c:ser>
        <c:dLbls>
          <c:showLegendKey val="0"/>
          <c:showVal val="0"/>
          <c:showCatName val="0"/>
          <c:showSerName val="0"/>
          <c:showPercent val="0"/>
          <c:showBubbleSize val="0"/>
        </c:dLbls>
        <c:gapWidth val="150"/>
        <c:axId val="357077088"/>
        <c:axId val="357077480"/>
      </c:barChart>
      <c:catAx>
        <c:axId val="357077088"/>
        <c:scaling>
          <c:orientation val="minMax"/>
        </c:scaling>
        <c:delete val="0"/>
        <c:axPos val="b"/>
        <c:title>
          <c:tx>
            <c:rich>
              <a:bodyPr/>
              <a:lstStyle/>
              <a:p>
                <a:pPr>
                  <a:defRPr sz="1050"/>
                </a:pPr>
                <a:r>
                  <a:rPr lang="en-US" sz="1050"/>
                  <a:t>Month</a:t>
                </a:r>
              </a:p>
            </c:rich>
          </c:tx>
          <c:overlay val="0"/>
        </c:title>
        <c:numFmt formatCode="General" sourceLinked="0"/>
        <c:majorTickMark val="none"/>
        <c:minorTickMark val="none"/>
        <c:tickLblPos val="nextTo"/>
        <c:txPr>
          <a:bodyPr/>
          <a:lstStyle/>
          <a:p>
            <a:pPr>
              <a:defRPr sz="1100"/>
            </a:pPr>
            <a:endParaRPr lang="en-US"/>
          </a:p>
        </c:txPr>
        <c:crossAx val="357077480"/>
        <c:crosses val="autoZero"/>
        <c:auto val="1"/>
        <c:lblAlgn val="ctr"/>
        <c:lblOffset val="100"/>
        <c:noMultiLvlLbl val="0"/>
      </c:catAx>
      <c:valAx>
        <c:axId val="357077480"/>
        <c:scaling>
          <c:orientation val="minMax"/>
        </c:scaling>
        <c:delete val="0"/>
        <c:axPos val="l"/>
        <c:title>
          <c:tx>
            <c:rich>
              <a:bodyPr/>
              <a:lstStyle/>
              <a:p>
                <a:pPr>
                  <a:defRPr sz="1100"/>
                </a:pPr>
                <a:r>
                  <a:rPr lang="en-US" sz="1100"/>
                  <a:t>individues/m2</a:t>
                </a:r>
              </a:p>
            </c:rich>
          </c:tx>
          <c:overlay val="0"/>
        </c:title>
        <c:numFmt formatCode="General" sourceLinked="1"/>
        <c:majorTickMark val="out"/>
        <c:minorTickMark val="none"/>
        <c:tickLblPos val="nextTo"/>
        <c:crossAx val="357077088"/>
        <c:crosses val="autoZero"/>
        <c:crossBetween val="between"/>
      </c:valAx>
    </c:plotArea>
    <c:legend>
      <c:legendPos val="r"/>
      <c:overlay val="0"/>
      <c:txPr>
        <a:bodyPr/>
        <a:lstStyle/>
        <a:p>
          <a:pPr>
            <a:defRPr sz="1100"/>
          </a:pPr>
          <a:endParaRPr lang="en-US"/>
        </a:p>
      </c:txPr>
    </c:legend>
    <c:plotVisOnly val="1"/>
    <c:dispBlanksAs val="gap"/>
    <c:showDLblsOverMax val="0"/>
  </c:chart>
  <c:spPr>
    <a:solidFill>
      <a:sysClr val="window" lastClr="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Benthic </a:t>
            </a:r>
            <a:r>
              <a:rPr lang="en-US" dirty="0" err="1"/>
              <a:t>machroinvertebrates</a:t>
            </a:r>
            <a:r>
              <a:rPr lang="en-US" dirty="0"/>
              <a:t> total count </a:t>
            </a:r>
            <a:endParaRPr lang="en-US" dirty="0" smtClean="0"/>
          </a:p>
          <a:p>
            <a:pPr>
              <a:defRPr/>
            </a:pPr>
            <a:r>
              <a:rPr lang="en-US" dirty="0" smtClean="0"/>
              <a:t>August </a:t>
            </a:r>
            <a:r>
              <a:rPr lang="en-US" dirty="0"/>
              <a:t>2016</a:t>
            </a:r>
          </a:p>
        </c:rich>
      </c:tx>
      <c:overlay val="0"/>
    </c:title>
    <c:autoTitleDeleted val="0"/>
    <c:plotArea>
      <c:layout/>
      <c:barChart>
        <c:barDir val="col"/>
        <c:grouping val="clustered"/>
        <c:varyColors val="0"/>
        <c:ser>
          <c:idx val="0"/>
          <c:order val="0"/>
          <c:invertIfNegative val="0"/>
          <c:dPt>
            <c:idx val="1"/>
            <c:invertIfNegative val="0"/>
            <c:bubble3D val="0"/>
            <c:spPr>
              <a:solidFill>
                <a:srgbClr val="E8B7B7">
                  <a:lumMod val="50000"/>
                </a:srgbClr>
              </a:solidFill>
            </c:spPr>
          </c:dPt>
          <c:cat>
            <c:strRef>
              <c:f>Sheet1!$B$4:$C$4</c:f>
              <c:strCache>
                <c:ptCount val="2"/>
                <c:pt idx="0">
                  <c:v>Limon River</c:v>
                </c:pt>
                <c:pt idx="1">
                  <c:v>Yunes River</c:v>
                </c:pt>
              </c:strCache>
            </c:strRef>
          </c:cat>
          <c:val>
            <c:numRef>
              <c:f>Sheet1!$B$21:$C$21</c:f>
              <c:numCache>
                <c:formatCode>General</c:formatCode>
                <c:ptCount val="2"/>
                <c:pt idx="0">
                  <c:v>89</c:v>
                </c:pt>
                <c:pt idx="1">
                  <c:v>172</c:v>
                </c:pt>
              </c:numCache>
            </c:numRef>
          </c:val>
        </c:ser>
        <c:dLbls>
          <c:showLegendKey val="0"/>
          <c:showVal val="0"/>
          <c:showCatName val="0"/>
          <c:showSerName val="0"/>
          <c:showPercent val="0"/>
          <c:showBubbleSize val="0"/>
        </c:dLbls>
        <c:gapWidth val="150"/>
        <c:axId val="173594440"/>
        <c:axId val="174040128"/>
      </c:barChart>
      <c:catAx>
        <c:axId val="173594440"/>
        <c:scaling>
          <c:orientation val="minMax"/>
        </c:scaling>
        <c:delete val="0"/>
        <c:axPos val="b"/>
        <c:numFmt formatCode="General" sourceLinked="0"/>
        <c:majorTickMark val="none"/>
        <c:minorTickMark val="none"/>
        <c:tickLblPos val="nextTo"/>
        <c:txPr>
          <a:bodyPr/>
          <a:lstStyle/>
          <a:p>
            <a:pPr>
              <a:defRPr b="1"/>
            </a:pPr>
            <a:endParaRPr lang="en-US"/>
          </a:p>
        </c:txPr>
        <c:crossAx val="174040128"/>
        <c:crosses val="autoZero"/>
        <c:auto val="1"/>
        <c:lblAlgn val="ctr"/>
        <c:lblOffset val="100"/>
        <c:noMultiLvlLbl val="0"/>
      </c:catAx>
      <c:valAx>
        <c:axId val="174040128"/>
        <c:scaling>
          <c:orientation val="minMax"/>
        </c:scaling>
        <c:delete val="0"/>
        <c:axPos val="l"/>
        <c:title>
          <c:tx>
            <c:rich>
              <a:bodyPr/>
              <a:lstStyle/>
              <a:p>
                <a:pPr>
                  <a:defRPr/>
                </a:pPr>
                <a:r>
                  <a:rPr lang="en-US"/>
                  <a:t>Count</a:t>
                </a:r>
              </a:p>
            </c:rich>
          </c:tx>
          <c:layout>
            <c:manualLayout>
              <c:xMode val="edge"/>
              <c:yMode val="edge"/>
              <c:x val="2.2333891680625349E-2"/>
              <c:y val="0.51222404491105278"/>
            </c:manualLayout>
          </c:layout>
          <c:overlay val="0"/>
        </c:title>
        <c:numFmt formatCode="General" sourceLinked="1"/>
        <c:majorTickMark val="none"/>
        <c:minorTickMark val="none"/>
        <c:tickLblPos val="nextTo"/>
        <c:crossAx val="173594440"/>
        <c:crosses val="autoZero"/>
        <c:crossBetween val="between"/>
      </c:valAx>
    </c:plotArea>
    <c:plotVisOnly val="1"/>
    <c:dispBlanksAs val="gap"/>
    <c:showDLblsOverMax val="0"/>
  </c:chart>
  <c:spPr>
    <a:solidFill>
      <a:srgbClr val="CEC597">
        <a:lumMod val="20000"/>
        <a:lumOff val="80000"/>
      </a:srgbClr>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Benthic machroinvertebrates total count November 2016</a:t>
            </a:r>
          </a:p>
        </c:rich>
      </c:tx>
      <c:overlay val="0"/>
    </c:title>
    <c:autoTitleDeleted val="0"/>
    <c:plotArea>
      <c:layout/>
      <c:barChart>
        <c:barDir val="col"/>
        <c:grouping val="clustered"/>
        <c:varyColors val="0"/>
        <c:ser>
          <c:idx val="0"/>
          <c:order val="0"/>
          <c:invertIfNegative val="0"/>
          <c:dPt>
            <c:idx val="1"/>
            <c:invertIfNegative val="0"/>
            <c:bubble3D val="0"/>
            <c:spPr>
              <a:solidFill>
                <a:srgbClr val="E8B7B7">
                  <a:lumMod val="50000"/>
                </a:srgbClr>
              </a:solidFill>
            </c:spPr>
          </c:dPt>
          <c:cat>
            <c:strRef>
              <c:f>Sheet1!$G$4:$H$4</c:f>
              <c:strCache>
                <c:ptCount val="2"/>
                <c:pt idx="0">
                  <c:v>Limon River</c:v>
                </c:pt>
                <c:pt idx="1">
                  <c:v>Yunes River</c:v>
                </c:pt>
              </c:strCache>
            </c:strRef>
          </c:cat>
          <c:val>
            <c:numRef>
              <c:f>Sheet1!$G$21:$H$21</c:f>
              <c:numCache>
                <c:formatCode>General</c:formatCode>
                <c:ptCount val="2"/>
                <c:pt idx="0">
                  <c:v>24</c:v>
                </c:pt>
                <c:pt idx="1">
                  <c:v>22</c:v>
                </c:pt>
              </c:numCache>
            </c:numRef>
          </c:val>
        </c:ser>
        <c:dLbls>
          <c:showLegendKey val="0"/>
          <c:showVal val="0"/>
          <c:showCatName val="0"/>
          <c:showSerName val="0"/>
          <c:showPercent val="0"/>
          <c:showBubbleSize val="0"/>
        </c:dLbls>
        <c:gapWidth val="150"/>
        <c:axId val="174194200"/>
        <c:axId val="173350976"/>
      </c:barChart>
      <c:catAx>
        <c:axId val="174194200"/>
        <c:scaling>
          <c:orientation val="minMax"/>
        </c:scaling>
        <c:delete val="0"/>
        <c:axPos val="b"/>
        <c:numFmt formatCode="General" sourceLinked="0"/>
        <c:majorTickMark val="none"/>
        <c:minorTickMark val="none"/>
        <c:tickLblPos val="nextTo"/>
        <c:txPr>
          <a:bodyPr/>
          <a:lstStyle/>
          <a:p>
            <a:pPr>
              <a:defRPr b="1"/>
            </a:pPr>
            <a:endParaRPr lang="en-US"/>
          </a:p>
        </c:txPr>
        <c:crossAx val="173350976"/>
        <c:crosses val="autoZero"/>
        <c:auto val="1"/>
        <c:lblAlgn val="ctr"/>
        <c:lblOffset val="100"/>
        <c:noMultiLvlLbl val="0"/>
      </c:catAx>
      <c:valAx>
        <c:axId val="173350976"/>
        <c:scaling>
          <c:orientation val="minMax"/>
          <c:max val="24"/>
        </c:scaling>
        <c:delete val="0"/>
        <c:axPos val="l"/>
        <c:title>
          <c:tx>
            <c:rich>
              <a:bodyPr/>
              <a:lstStyle/>
              <a:p>
                <a:pPr>
                  <a:defRPr/>
                </a:pPr>
                <a:r>
                  <a:rPr lang="en-US"/>
                  <a:t>Count</a:t>
                </a:r>
              </a:p>
            </c:rich>
          </c:tx>
          <c:overlay val="0"/>
        </c:title>
        <c:numFmt formatCode="General" sourceLinked="1"/>
        <c:majorTickMark val="none"/>
        <c:minorTickMark val="none"/>
        <c:tickLblPos val="nextTo"/>
        <c:crossAx val="174194200"/>
        <c:crosses val="autoZero"/>
        <c:crossBetween val="between"/>
        <c:majorUnit val="1"/>
      </c:valAx>
    </c:plotArea>
    <c:plotVisOnly val="1"/>
    <c:dispBlanksAs val="gap"/>
    <c:showDLblsOverMax val="0"/>
  </c:chart>
  <c:spPr>
    <a:solidFill>
      <a:srgbClr val="CEC597">
        <a:lumMod val="20000"/>
        <a:lumOff val="80000"/>
      </a:srgbClr>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Benthic</a:t>
            </a:r>
            <a:r>
              <a:rPr lang="en-US" sz="1600" baseline="0"/>
              <a:t> machroinvertebrates d</a:t>
            </a:r>
            <a:r>
              <a:rPr lang="en-US" sz="1600"/>
              <a:t>iversity Limon River</a:t>
            </a:r>
            <a:r>
              <a:rPr lang="en-US" sz="1600" baseline="0"/>
              <a:t> vs Yunes River </a:t>
            </a:r>
          </a:p>
          <a:p>
            <a:pPr>
              <a:defRPr sz="1600"/>
            </a:pPr>
            <a:r>
              <a:rPr lang="en-US" sz="1600" baseline="0"/>
              <a:t>August 2016</a:t>
            </a:r>
            <a:endParaRPr lang="en-US" sz="1600"/>
          </a:p>
        </c:rich>
      </c:tx>
      <c:overlay val="0"/>
    </c:title>
    <c:autoTitleDeleted val="0"/>
    <c:plotArea>
      <c:layout>
        <c:manualLayout>
          <c:layoutTarget val="inner"/>
          <c:xMode val="edge"/>
          <c:yMode val="edge"/>
          <c:x val="0.19591956684927569"/>
          <c:y val="0.17274798437522781"/>
          <c:w val="0.62920928573248736"/>
          <c:h val="0.71007171483408582"/>
        </c:manualLayout>
      </c:layout>
      <c:barChart>
        <c:barDir val="bar"/>
        <c:grouping val="clustered"/>
        <c:varyColors val="0"/>
        <c:ser>
          <c:idx val="0"/>
          <c:order val="0"/>
          <c:tx>
            <c:strRef>
              <c:f>Sheet1!$B$4</c:f>
              <c:strCache>
                <c:ptCount val="1"/>
                <c:pt idx="0">
                  <c:v>Limon River</c:v>
                </c:pt>
              </c:strCache>
            </c:strRef>
          </c:tx>
          <c:invertIfNegative val="0"/>
          <c:cat>
            <c:strRef>
              <c:f>Sheet1!$A$5:$A$20</c:f>
              <c:strCache>
                <c:ptCount val="16"/>
                <c:pt idx="0">
                  <c:v>Baetidae</c:v>
                </c:pt>
                <c:pt idx="1">
                  <c:v>Chironomidae</c:v>
                </c:pt>
                <c:pt idx="2">
                  <c:v>Corydalidae</c:v>
                </c:pt>
                <c:pt idx="3">
                  <c:v>Elmidae</c:v>
                </c:pt>
                <c:pt idx="4">
                  <c:v>Gerridae</c:v>
                </c:pt>
                <c:pt idx="5">
                  <c:v>Heptagenidae</c:v>
                </c:pt>
                <c:pt idx="6">
                  <c:v>Hydroptilidae</c:v>
                </c:pt>
                <c:pt idx="7">
                  <c:v>Hydropsychidae</c:v>
                </c:pt>
                <c:pt idx="8">
                  <c:v>Libellulidae</c:v>
                </c:pt>
                <c:pt idx="9">
                  <c:v>Limnephilidae</c:v>
                </c:pt>
                <c:pt idx="10">
                  <c:v>Philopotamidae</c:v>
                </c:pt>
                <c:pt idx="11">
                  <c:v>Psephenidae</c:v>
                </c:pt>
                <c:pt idx="12">
                  <c:v>Pyralidae</c:v>
                </c:pt>
                <c:pt idx="13">
                  <c:v>Rhyacophila</c:v>
                </c:pt>
                <c:pt idx="14">
                  <c:v>Simuliidae</c:v>
                </c:pt>
                <c:pt idx="15">
                  <c:v>Tabanidae</c:v>
                </c:pt>
              </c:strCache>
            </c:strRef>
          </c:cat>
          <c:val>
            <c:numRef>
              <c:f>Sheet1!$B$5:$B$20</c:f>
              <c:numCache>
                <c:formatCode>General</c:formatCode>
                <c:ptCount val="16"/>
                <c:pt idx="0">
                  <c:v>5</c:v>
                </c:pt>
                <c:pt idx="1">
                  <c:v>28</c:v>
                </c:pt>
                <c:pt idx="2">
                  <c:v>0</c:v>
                </c:pt>
                <c:pt idx="3">
                  <c:v>15</c:v>
                </c:pt>
                <c:pt idx="4">
                  <c:v>0</c:v>
                </c:pt>
                <c:pt idx="5">
                  <c:v>3</c:v>
                </c:pt>
                <c:pt idx="6">
                  <c:v>2</c:v>
                </c:pt>
                <c:pt idx="7">
                  <c:v>5</c:v>
                </c:pt>
                <c:pt idx="8">
                  <c:v>0</c:v>
                </c:pt>
                <c:pt idx="9">
                  <c:v>0</c:v>
                </c:pt>
                <c:pt idx="10">
                  <c:v>19</c:v>
                </c:pt>
                <c:pt idx="11">
                  <c:v>0</c:v>
                </c:pt>
                <c:pt idx="12">
                  <c:v>7</c:v>
                </c:pt>
                <c:pt idx="13">
                  <c:v>1</c:v>
                </c:pt>
                <c:pt idx="14">
                  <c:v>3</c:v>
                </c:pt>
                <c:pt idx="15">
                  <c:v>1</c:v>
                </c:pt>
              </c:numCache>
            </c:numRef>
          </c:val>
        </c:ser>
        <c:ser>
          <c:idx val="1"/>
          <c:order val="1"/>
          <c:tx>
            <c:strRef>
              <c:f>Sheet1!$C$4</c:f>
              <c:strCache>
                <c:ptCount val="1"/>
                <c:pt idx="0">
                  <c:v>Yunes River</c:v>
                </c:pt>
              </c:strCache>
            </c:strRef>
          </c:tx>
          <c:invertIfNegative val="0"/>
          <c:cat>
            <c:strRef>
              <c:f>Sheet1!$A$5:$A$20</c:f>
              <c:strCache>
                <c:ptCount val="16"/>
                <c:pt idx="0">
                  <c:v>Baetidae</c:v>
                </c:pt>
                <c:pt idx="1">
                  <c:v>Chironomidae</c:v>
                </c:pt>
                <c:pt idx="2">
                  <c:v>Corydalidae</c:v>
                </c:pt>
                <c:pt idx="3">
                  <c:v>Elmidae</c:v>
                </c:pt>
                <c:pt idx="4">
                  <c:v>Gerridae</c:v>
                </c:pt>
                <c:pt idx="5">
                  <c:v>Heptagenidae</c:v>
                </c:pt>
                <c:pt idx="6">
                  <c:v>Hydroptilidae</c:v>
                </c:pt>
                <c:pt idx="7">
                  <c:v>Hydropsychidae</c:v>
                </c:pt>
                <c:pt idx="8">
                  <c:v>Libellulidae</c:v>
                </c:pt>
                <c:pt idx="9">
                  <c:v>Limnephilidae</c:v>
                </c:pt>
                <c:pt idx="10">
                  <c:v>Philopotamidae</c:v>
                </c:pt>
                <c:pt idx="11">
                  <c:v>Psephenidae</c:v>
                </c:pt>
                <c:pt idx="12">
                  <c:v>Pyralidae</c:v>
                </c:pt>
                <c:pt idx="13">
                  <c:v>Rhyacophila</c:v>
                </c:pt>
                <c:pt idx="14">
                  <c:v>Simuliidae</c:v>
                </c:pt>
                <c:pt idx="15">
                  <c:v>Tabanidae</c:v>
                </c:pt>
              </c:strCache>
            </c:strRef>
          </c:cat>
          <c:val>
            <c:numRef>
              <c:f>Sheet1!$C$5:$C$20</c:f>
              <c:numCache>
                <c:formatCode>General</c:formatCode>
                <c:ptCount val="16"/>
                <c:pt idx="0">
                  <c:v>0</c:v>
                </c:pt>
                <c:pt idx="1">
                  <c:v>7</c:v>
                </c:pt>
                <c:pt idx="2">
                  <c:v>1</c:v>
                </c:pt>
                <c:pt idx="3">
                  <c:v>22</c:v>
                </c:pt>
                <c:pt idx="4">
                  <c:v>1</c:v>
                </c:pt>
                <c:pt idx="5">
                  <c:v>42</c:v>
                </c:pt>
                <c:pt idx="6">
                  <c:v>0</c:v>
                </c:pt>
                <c:pt idx="7">
                  <c:v>1</c:v>
                </c:pt>
                <c:pt idx="8">
                  <c:v>1</c:v>
                </c:pt>
                <c:pt idx="9">
                  <c:v>7</c:v>
                </c:pt>
                <c:pt idx="10">
                  <c:v>2</c:v>
                </c:pt>
                <c:pt idx="11">
                  <c:v>4</c:v>
                </c:pt>
                <c:pt idx="12">
                  <c:v>1</c:v>
                </c:pt>
                <c:pt idx="13">
                  <c:v>0</c:v>
                </c:pt>
                <c:pt idx="14">
                  <c:v>83</c:v>
                </c:pt>
                <c:pt idx="15">
                  <c:v>0</c:v>
                </c:pt>
              </c:numCache>
            </c:numRef>
          </c:val>
        </c:ser>
        <c:dLbls>
          <c:showLegendKey val="0"/>
          <c:showVal val="0"/>
          <c:showCatName val="0"/>
          <c:showSerName val="0"/>
          <c:showPercent val="0"/>
          <c:showBubbleSize val="0"/>
        </c:dLbls>
        <c:gapWidth val="150"/>
        <c:axId val="357079440"/>
        <c:axId val="357079832"/>
      </c:barChart>
      <c:catAx>
        <c:axId val="357079440"/>
        <c:scaling>
          <c:orientation val="minMax"/>
        </c:scaling>
        <c:delete val="0"/>
        <c:axPos val="l"/>
        <c:title>
          <c:tx>
            <c:rich>
              <a:bodyPr/>
              <a:lstStyle/>
              <a:p>
                <a:pPr>
                  <a:defRPr/>
                </a:pPr>
                <a:r>
                  <a:rPr lang="en-US"/>
                  <a:t>Family</a:t>
                </a:r>
              </a:p>
            </c:rich>
          </c:tx>
          <c:overlay val="0"/>
        </c:title>
        <c:numFmt formatCode="General" sourceLinked="0"/>
        <c:majorTickMark val="none"/>
        <c:minorTickMark val="none"/>
        <c:tickLblPos val="nextTo"/>
        <c:txPr>
          <a:bodyPr/>
          <a:lstStyle/>
          <a:p>
            <a:pPr>
              <a:defRPr sz="1100"/>
            </a:pPr>
            <a:endParaRPr lang="en-US"/>
          </a:p>
        </c:txPr>
        <c:crossAx val="357079832"/>
        <c:crosses val="autoZero"/>
        <c:auto val="1"/>
        <c:lblAlgn val="ctr"/>
        <c:lblOffset val="100"/>
        <c:noMultiLvlLbl val="0"/>
      </c:catAx>
      <c:valAx>
        <c:axId val="357079832"/>
        <c:scaling>
          <c:orientation val="minMax"/>
        </c:scaling>
        <c:delete val="0"/>
        <c:axPos val="b"/>
        <c:title>
          <c:tx>
            <c:rich>
              <a:bodyPr/>
              <a:lstStyle/>
              <a:p>
                <a:pPr>
                  <a:defRPr/>
                </a:pPr>
                <a:r>
                  <a:rPr lang="en-US"/>
                  <a:t>Count</a:t>
                </a:r>
              </a:p>
            </c:rich>
          </c:tx>
          <c:overlay val="0"/>
        </c:title>
        <c:numFmt formatCode="General" sourceLinked="1"/>
        <c:majorTickMark val="out"/>
        <c:minorTickMark val="none"/>
        <c:tickLblPos val="nextTo"/>
        <c:crossAx val="357079440"/>
        <c:crosses val="autoZero"/>
        <c:crossBetween val="between"/>
      </c:valAx>
      <c:spPr>
        <a:solidFill>
          <a:sysClr val="window" lastClr="FFFFFF">
            <a:lumMod val="95000"/>
          </a:sysClr>
        </a:solidFill>
      </c:spPr>
    </c:plotArea>
    <c:legend>
      <c:legendPos val="r"/>
      <c:overlay val="0"/>
      <c:txPr>
        <a:bodyPr/>
        <a:lstStyle/>
        <a:p>
          <a:pPr>
            <a:defRPr sz="1100"/>
          </a:pPr>
          <a:endParaRPr lang="en-US"/>
        </a:p>
      </c:txPr>
    </c:legend>
    <c:plotVisOnly val="1"/>
    <c:dispBlanksAs val="gap"/>
    <c:showDLblsOverMax val="0"/>
  </c:chart>
  <c:spPr>
    <a:solidFill>
      <a:sysClr val="window" lastClr="FFFFFF">
        <a:lumMod val="95000"/>
      </a:sysClr>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Benthic</a:t>
            </a:r>
            <a:r>
              <a:rPr lang="en-US" baseline="0"/>
              <a:t> machroinvertebrates d</a:t>
            </a:r>
            <a:r>
              <a:rPr lang="en-US"/>
              <a:t>iversity Limon River</a:t>
            </a:r>
            <a:r>
              <a:rPr lang="en-US" baseline="0"/>
              <a:t> vs Yunes River</a:t>
            </a:r>
          </a:p>
          <a:p>
            <a:pPr>
              <a:defRPr/>
            </a:pPr>
            <a:r>
              <a:rPr lang="en-US" baseline="0"/>
              <a:t>November 2016 </a:t>
            </a:r>
            <a:endParaRPr lang="en-US"/>
          </a:p>
        </c:rich>
      </c:tx>
      <c:overlay val="0"/>
    </c:title>
    <c:autoTitleDeleted val="0"/>
    <c:plotArea>
      <c:layout/>
      <c:barChart>
        <c:barDir val="bar"/>
        <c:grouping val="clustered"/>
        <c:varyColors val="0"/>
        <c:ser>
          <c:idx val="0"/>
          <c:order val="0"/>
          <c:tx>
            <c:strRef>
              <c:f>Sheet1!$G$4</c:f>
              <c:strCache>
                <c:ptCount val="1"/>
                <c:pt idx="0">
                  <c:v>Limon River</c:v>
                </c:pt>
              </c:strCache>
            </c:strRef>
          </c:tx>
          <c:invertIfNegative val="0"/>
          <c:cat>
            <c:strRef>
              <c:f>Sheet1!$A$5:$A$20</c:f>
              <c:strCache>
                <c:ptCount val="16"/>
                <c:pt idx="0">
                  <c:v>Baetidae</c:v>
                </c:pt>
                <c:pt idx="1">
                  <c:v>Chironomidae</c:v>
                </c:pt>
                <c:pt idx="2">
                  <c:v>Corydalidae</c:v>
                </c:pt>
                <c:pt idx="3">
                  <c:v>Elmidae</c:v>
                </c:pt>
                <c:pt idx="4">
                  <c:v>Gerridae</c:v>
                </c:pt>
                <c:pt idx="5">
                  <c:v>Heptagenidae</c:v>
                </c:pt>
                <c:pt idx="6">
                  <c:v>Hydroptilidae</c:v>
                </c:pt>
                <c:pt idx="7">
                  <c:v>Hydropsychidae</c:v>
                </c:pt>
                <c:pt idx="8">
                  <c:v>Libellulidae</c:v>
                </c:pt>
                <c:pt idx="9">
                  <c:v>Limnephilidae</c:v>
                </c:pt>
                <c:pt idx="10">
                  <c:v>Philopotamidae</c:v>
                </c:pt>
                <c:pt idx="11">
                  <c:v>Psephenidae</c:v>
                </c:pt>
                <c:pt idx="12">
                  <c:v>Pyralidae</c:v>
                </c:pt>
                <c:pt idx="13">
                  <c:v>Rhyacophila</c:v>
                </c:pt>
                <c:pt idx="14">
                  <c:v>Simuliidae</c:v>
                </c:pt>
                <c:pt idx="15">
                  <c:v>Tabanidae</c:v>
                </c:pt>
              </c:strCache>
            </c:strRef>
          </c:cat>
          <c:val>
            <c:numRef>
              <c:f>Sheet1!$G$4:$G$20</c:f>
              <c:numCache>
                <c:formatCode>General</c:formatCode>
                <c:ptCount val="17"/>
                <c:pt idx="0">
                  <c:v>0</c:v>
                </c:pt>
                <c:pt idx="1">
                  <c:v>1</c:v>
                </c:pt>
                <c:pt idx="2">
                  <c:v>9</c:v>
                </c:pt>
                <c:pt idx="3">
                  <c:v>0</c:v>
                </c:pt>
                <c:pt idx="4">
                  <c:v>13</c:v>
                </c:pt>
                <c:pt idx="5">
                  <c:v>0</c:v>
                </c:pt>
                <c:pt idx="6">
                  <c:v>0</c:v>
                </c:pt>
                <c:pt idx="7">
                  <c:v>0</c:v>
                </c:pt>
                <c:pt idx="8">
                  <c:v>0</c:v>
                </c:pt>
                <c:pt idx="9">
                  <c:v>0</c:v>
                </c:pt>
                <c:pt idx="10">
                  <c:v>0</c:v>
                </c:pt>
                <c:pt idx="11">
                  <c:v>0</c:v>
                </c:pt>
                <c:pt idx="12">
                  <c:v>0</c:v>
                </c:pt>
                <c:pt idx="13">
                  <c:v>0</c:v>
                </c:pt>
                <c:pt idx="14">
                  <c:v>0</c:v>
                </c:pt>
                <c:pt idx="15">
                  <c:v>1</c:v>
                </c:pt>
                <c:pt idx="16">
                  <c:v>0</c:v>
                </c:pt>
              </c:numCache>
            </c:numRef>
          </c:val>
        </c:ser>
        <c:ser>
          <c:idx val="1"/>
          <c:order val="1"/>
          <c:tx>
            <c:strRef>
              <c:f>Sheet1!$H$4</c:f>
              <c:strCache>
                <c:ptCount val="1"/>
                <c:pt idx="0">
                  <c:v>Yunes River</c:v>
                </c:pt>
              </c:strCache>
            </c:strRef>
          </c:tx>
          <c:invertIfNegative val="0"/>
          <c:cat>
            <c:strRef>
              <c:f>Sheet1!$A$5:$A$20</c:f>
              <c:strCache>
                <c:ptCount val="16"/>
                <c:pt idx="0">
                  <c:v>Baetidae</c:v>
                </c:pt>
                <c:pt idx="1">
                  <c:v>Chironomidae</c:v>
                </c:pt>
                <c:pt idx="2">
                  <c:v>Corydalidae</c:v>
                </c:pt>
                <c:pt idx="3">
                  <c:v>Elmidae</c:v>
                </c:pt>
                <c:pt idx="4">
                  <c:v>Gerridae</c:v>
                </c:pt>
                <c:pt idx="5">
                  <c:v>Heptagenidae</c:v>
                </c:pt>
                <c:pt idx="6">
                  <c:v>Hydroptilidae</c:v>
                </c:pt>
                <c:pt idx="7">
                  <c:v>Hydropsychidae</c:v>
                </c:pt>
                <c:pt idx="8">
                  <c:v>Libellulidae</c:v>
                </c:pt>
                <c:pt idx="9">
                  <c:v>Limnephilidae</c:v>
                </c:pt>
                <c:pt idx="10">
                  <c:v>Philopotamidae</c:v>
                </c:pt>
                <c:pt idx="11">
                  <c:v>Psephenidae</c:v>
                </c:pt>
                <c:pt idx="12">
                  <c:v>Pyralidae</c:v>
                </c:pt>
                <c:pt idx="13">
                  <c:v>Rhyacophila</c:v>
                </c:pt>
                <c:pt idx="14">
                  <c:v>Simuliidae</c:v>
                </c:pt>
                <c:pt idx="15">
                  <c:v>Tabanidae</c:v>
                </c:pt>
              </c:strCache>
            </c:strRef>
          </c:cat>
          <c:val>
            <c:numRef>
              <c:f>Sheet1!$H$5:$H$20</c:f>
              <c:numCache>
                <c:formatCode>General</c:formatCode>
                <c:ptCount val="16"/>
                <c:pt idx="0">
                  <c:v>0</c:v>
                </c:pt>
                <c:pt idx="1">
                  <c:v>0</c:v>
                </c:pt>
                <c:pt idx="2">
                  <c:v>0</c:v>
                </c:pt>
                <c:pt idx="3">
                  <c:v>1</c:v>
                </c:pt>
                <c:pt idx="4">
                  <c:v>0</c:v>
                </c:pt>
                <c:pt idx="5">
                  <c:v>6</c:v>
                </c:pt>
                <c:pt idx="6">
                  <c:v>0</c:v>
                </c:pt>
                <c:pt idx="7">
                  <c:v>0</c:v>
                </c:pt>
                <c:pt idx="8">
                  <c:v>1</c:v>
                </c:pt>
                <c:pt idx="9">
                  <c:v>1</c:v>
                </c:pt>
                <c:pt idx="10">
                  <c:v>1</c:v>
                </c:pt>
                <c:pt idx="11">
                  <c:v>2</c:v>
                </c:pt>
                <c:pt idx="12">
                  <c:v>0</c:v>
                </c:pt>
                <c:pt idx="13">
                  <c:v>0</c:v>
                </c:pt>
                <c:pt idx="14">
                  <c:v>10</c:v>
                </c:pt>
                <c:pt idx="15">
                  <c:v>0</c:v>
                </c:pt>
              </c:numCache>
            </c:numRef>
          </c:val>
        </c:ser>
        <c:dLbls>
          <c:showLegendKey val="0"/>
          <c:showVal val="0"/>
          <c:showCatName val="0"/>
          <c:showSerName val="0"/>
          <c:showPercent val="0"/>
          <c:showBubbleSize val="0"/>
        </c:dLbls>
        <c:gapWidth val="150"/>
        <c:axId val="361831656"/>
        <c:axId val="361832048"/>
      </c:barChart>
      <c:catAx>
        <c:axId val="361831656"/>
        <c:scaling>
          <c:orientation val="minMax"/>
        </c:scaling>
        <c:delete val="0"/>
        <c:axPos val="l"/>
        <c:title>
          <c:tx>
            <c:rich>
              <a:bodyPr/>
              <a:lstStyle/>
              <a:p>
                <a:pPr>
                  <a:defRPr/>
                </a:pPr>
                <a:r>
                  <a:rPr lang="en-US"/>
                  <a:t>Family</a:t>
                </a:r>
              </a:p>
            </c:rich>
          </c:tx>
          <c:overlay val="0"/>
        </c:title>
        <c:numFmt formatCode="General" sourceLinked="0"/>
        <c:majorTickMark val="none"/>
        <c:minorTickMark val="none"/>
        <c:tickLblPos val="nextTo"/>
        <c:txPr>
          <a:bodyPr/>
          <a:lstStyle/>
          <a:p>
            <a:pPr>
              <a:defRPr sz="1050"/>
            </a:pPr>
            <a:endParaRPr lang="en-US"/>
          </a:p>
        </c:txPr>
        <c:crossAx val="361832048"/>
        <c:crosses val="autoZero"/>
        <c:auto val="1"/>
        <c:lblAlgn val="ctr"/>
        <c:lblOffset val="100"/>
        <c:noMultiLvlLbl val="0"/>
      </c:catAx>
      <c:valAx>
        <c:axId val="361832048"/>
        <c:scaling>
          <c:orientation val="minMax"/>
        </c:scaling>
        <c:delete val="0"/>
        <c:axPos val="b"/>
        <c:title>
          <c:tx>
            <c:rich>
              <a:bodyPr/>
              <a:lstStyle/>
              <a:p>
                <a:pPr>
                  <a:defRPr/>
                </a:pPr>
                <a:r>
                  <a:rPr lang="en-US"/>
                  <a:t>Count</a:t>
                </a:r>
              </a:p>
            </c:rich>
          </c:tx>
          <c:overlay val="0"/>
        </c:title>
        <c:numFmt formatCode="General" sourceLinked="1"/>
        <c:majorTickMark val="out"/>
        <c:minorTickMark val="none"/>
        <c:tickLblPos val="nextTo"/>
        <c:crossAx val="361831656"/>
        <c:crosses val="autoZero"/>
        <c:crossBetween val="between"/>
      </c:valAx>
    </c:plotArea>
    <c:legend>
      <c:legendPos val="r"/>
      <c:overlay val="0"/>
      <c:txPr>
        <a:bodyPr/>
        <a:lstStyle/>
        <a:p>
          <a:pPr>
            <a:defRPr sz="1100"/>
          </a:pPr>
          <a:endParaRPr lang="en-US"/>
        </a:p>
      </c:txPr>
    </c:legend>
    <c:plotVisOnly val="1"/>
    <c:dispBlanksAs val="gap"/>
    <c:showDLblsOverMax val="0"/>
  </c:chart>
  <c:spPr>
    <a:solidFill>
      <a:sysClr val="window" lastClr="FFFFFF">
        <a:lumMod val="95000"/>
      </a:sysClr>
    </a:solidFill>
  </c:sp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59B84-B020-4613-8D55-649EBE3BC373}" type="doc">
      <dgm:prSet loTypeId="urn:microsoft.com/office/officeart/2005/8/layout/hProcess10" loCatId="process" qsTypeId="urn:microsoft.com/office/officeart/2005/8/quickstyle/simple1" qsCatId="simple" csTypeId="urn:microsoft.com/office/officeart/2005/8/colors/accent1_2" csCatId="accent1" phldr="1"/>
      <dgm:spPr/>
    </dgm:pt>
    <dgm:pt modelId="{E29CBA19-B628-4F53-A15F-B3C6C65E56C7}">
      <dgm:prSet phldrT="[Text]"/>
      <dgm:spPr/>
      <dgm:t>
        <a:bodyPr/>
        <a:lstStyle/>
        <a:p>
          <a:r>
            <a:rPr lang="es-PR" dirty="0" err="1" smtClean="0">
              <a:solidFill>
                <a:schemeClr val="bg1"/>
              </a:solidFill>
            </a:rPr>
            <a:t>Samplings</a:t>
          </a:r>
          <a:endParaRPr lang="es-PR" dirty="0">
            <a:solidFill>
              <a:schemeClr val="bg1"/>
            </a:solidFill>
          </a:endParaRPr>
        </a:p>
      </dgm:t>
    </dgm:pt>
    <dgm:pt modelId="{9C808724-31B4-483D-8D2E-EDC4EAAE9A36}" type="parTrans" cxnId="{067BCFFA-133A-49EE-A379-4EF2F5FC5715}">
      <dgm:prSet/>
      <dgm:spPr/>
      <dgm:t>
        <a:bodyPr/>
        <a:lstStyle/>
        <a:p>
          <a:endParaRPr lang="es-PR"/>
        </a:p>
      </dgm:t>
    </dgm:pt>
    <dgm:pt modelId="{063A04AC-C95F-4257-925C-716047E4DB59}" type="sibTrans" cxnId="{067BCFFA-133A-49EE-A379-4EF2F5FC5715}">
      <dgm:prSet/>
      <dgm:spPr/>
      <dgm:t>
        <a:bodyPr/>
        <a:lstStyle/>
        <a:p>
          <a:endParaRPr lang="es-PR"/>
        </a:p>
      </dgm:t>
    </dgm:pt>
    <dgm:pt modelId="{908EA99F-01C8-4CBA-949E-46ED56C8D827}">
      <dgm:prSet phldrT="[Text]"/>
      <dgm:spPr/>
      <dgm:t>
        <a:bodyPr/>
        <a:lstStyle/>
        <a:p>
          <a:r>
            <a:rPr lang="es-PR" dirty="0" err="1" smtClean="0">
              <a:solidFill>
                <a:schemeClr val="bg1"/>
              </a:solidFill>
            </a:rPr>
            <a:t>Classification</a:t>
          </a:r>
          <a:endParaRPr lang="es-PR" dirty="0">
            <a:solidFill>
              <a:schemeClr val="bg1"/>
            </a:solidFill>
          </a:endParaRPr>
        </a:p>
      </dgm:t>
    </dgm:pt>
    <dgm:pt modelId="{7BAAB40F-6D18-441D-8D6C-449CB6032269}" type="sibTrans" cxnId="{07A74F7F-B8C8-47EB-BEC3-B75272E0EFE0}">
      <dgm:prSet/>
      <dgm:spPr/>
      <dgm:t>
        <a:bodyPr/>
        <a:lstStyle/>
        <a:p>
          <a:endParaRPr lang="es-PR"/>
        </a:p>
      </dgm:t>
    </dgm:pt>
    <dgm:pt modelId="{B4DF926D-1AE0-49E5-8B78-B0232D7C5992}" type="parTrans" cxnId="{07A74F7F-B8C8-47EB-BEC3-B75272E0EFE0}">
      <dgm:prSet/>
      <dgm:spPr/>
      <dgm:t>
        <a:bodyPr/>
        <a:lstStyle/>
        <a:p>
          <a:endParaRPr lang="es-PR"/>
        </a:p>
      </dgm:t>
    </dgm:pt>
    <dgm:pt modelId="{EF71B486-EBA4-4404-A4E6-6C44710F5685}">
      <dgm:prSet phldrT="[Text]"/>
      <dgm:spPr/>
      <dgm:t>
        <a:bodyPr/>
        <a:lstStyle/>
        <a:p>
          <a:r>
            <a:rPr lang="es-PR" dirty="0" err="1" smtClean="0">
              <a:solidFill>
                <a:schemeClr val="bg1"/>
              </a:solidFill>
            </a:rPr>
            <a:t>Parameters</a:t>
          </a:r>
          <a:endParaRPr lang="es-PR" dirty="0">
            <a:solidFill>
              <a:schemeClr val="bg1"/>
            </a:solidFill>
          </a:endParaRPr>
        </a:p>
      </dgm:t>
    </dgm:pt>
    <dgm:pt modelId="{BDFD8BB9-9240-4429-9777-BF24F3839A98}" type="sibTrans" cxnId="{784E2F44-C900-4E44-A59C-3ABBE3ACE754}">
      <dgm:prSet/>
      <dgm:spPr/>
      <dgm:t>
        <a:bodyPr/>
        <a:lstStyle/>
        <a:p>
          <a:endParaRPr lang="es-PR"/>
        </a:p>
      </dgm:t>
    </dgm:pt>
    <dgm:pt modelId="{5604752B-6093-492D-B213-8066C700C1A5}" type="parTrans" cxnId="{784E2F44-C900-4E44-A59C-3ABBE3ACE754}">
      <dgm:prSet/>
      <dgm:spPr/>
      <dgm:t>
        <a:bodyPr/>
        <a:lstStyle/>
        <a:p>
          <a:endParaRPr lang="es-PR"/>
        </a:p>
      </dgm:t>
    </dgm:pt>
    <dgm:pt modelId="{5FFC0D47-FD39-4B66-B231-B597228445FB}" type="pres">
      <dgm:prSet presAssocID="{8BE59B84-B020-4613-8D55-649EBE3BC373}" presName="Name0" presStyleCnt="0">
        <dgm:presLayoutVars>
          <dgm:dir/>
          <dgm:resizeHandles val="exact"/>
        </dgm:presLayoutVars>
      </dgm:prSet>
      <dgm:spPr/>
    </dgm:pt>
    <dgm:pt modelId="{5D636E4A-0DAD-4096-AF68-6DE76114424C}" type="pres">
      <dgm:prSet presAssocID="{EF71B486-EBA4-4404-A4E6-6C44710F5685}" presName="composite" presStyleCnt="0"/>
      <dgm:spPr/>
    </dgm:pt>
    <dgm:pt modelId="{B7F3736B-0F92-44CD-A5C9-7E5D912D248F}" type="pres">
      <dgm:prSet presAssocID="{EF71B486-EBA4-4404-A4E6-6C44710F5685}" presName="imagSh" presStyleLbl="bgImgPlace1" presStyleIdx="0" presStyleCnt="3" custScaleX="118107" custScaleY="160252" custLinFactNeighborX="-400" custLinFactNeighborY="-2012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181D8E66-8CA2-45AF-82CB-2D42245003F5}" type="pres">
      <dgm:prSet presAssocID="{EF71B486-EBA4-4404-A4E6-6C44710F5685}" presName="txNode" presStyleLbl="node1" presStyleIdx="0" presStyleCnt="3" custScaleY="54678" custLinFactNeighborX="-12902" custLinFactNeighborY="33262">
        <dgm:presLayoutVars>
          <dgm:bulletEnabled val="1"/>
        </dgm:presLayoutVars>
      </dgm:prSet>
      <dgm:spPr/>
      <dgm:t>
        <a:bodyPr/>
        <a:lstStyle/>
        <a:p>
          <a:endParaRPr lang="es-PR"/>
        </a:p>
      </dgm:t>
    </dgm:pt>
    <dgm:pt modelId="{D49A8600-A8A7-4374-834B-FDB183E5419A}" type="pres">
      <dgm:prSet presAssocID="{BDFD8BB9-9240-4429-9777-BF24F3839A98}" presName="sibTrans" presStyleLbl="sibTrans2D1" presStyleIdx="0" presStyleCnt="2"/>
      <dgm:spPr/>
      <dgm:t>
        <a:bodyPr/>
        <a:lstStyle/>
        <a:p>
          <a:endParaRPr lang="es-PR"/>
        </a:p>
      </dgm:t>
    </dgm:pt>
    <dgm:pt modelId="{61047175-6C6C-4EE2-9DC6-D371E24B0269}" type="pres">
      <dgm:prSet presAssocID="{BDFD8BB9-9240-4429-9777-BF24F3839A98}" presName="connTx" presStyleLbl="sibTrans2D1" presStyleIdx="0" presStyleCnt="2"/>
      <dgm:spPr/>
      <dgm:t>
        <a:bodyPr/>
        <a:lstStyle/>
        <a:p>
          <a:endParaRPr lang="es-PR"/>
        </a:p>
      </dgm:t>
    </dgm:pt>
    <dgm:pt modelId="{B57D4E8E-5041-4701-8DD0-0159AA84087E}" type="pres">
      <dgm:prSet presAssocID="{E29CBA19-B628-4F53-A15F-B3C6C65E56C7}" presName="composite" presStyleCnt="0"/>
      <dgm:spPr/>
    </dgm:pt>
    <dgm:pt modelId="{1877DF37-36BB-424B-AF75-F347B01453A9}" type="pres">
      <dgm:prSet presAssocID="{E29CBA19-B628-4F53-A15F-B3C6C65E56C7}" presName="imagSh" presStyleLbl="bgImgPlace1" presStyleIdx="1" presStyleCnt="3" custScaleX="118107" custScaleY="160252" custLinFactNeighborX="-400" custLinFactNeighborY="-2012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B7C2B413-39D2-4F2E-B68D-894F48F70CF0}" type="pres">
      <dgm:prSet presAssocID="{E29CBA19-B628-4F53-A15F-B3C6C65E56C7}" presName="txNode" presStyleLbl="node1" presStyleIdx="1" presStyleCnt="3" custScaleY="54678" custLinFactNeighborX="-12902" custLinFactNeighborY="33262">
        <dgm:presLayoutVars>
          <dgm:bulletEnabled val="1"/>
        </dgm:presLayoutVars>
      </dgm:prSet>
      <dgm:spPr/>
      <dgm:t>
        <a:bodyPr/>
        <a:lstStyle/>
        <a:p>
          <a:endParaRPr lang="es-PR"/>
        </a:p>
      </dgm:t>
    </dgm:pt>
    <dgm:pt modelId="{C2C6B7DE-C400-4767-8A91-1D1774DAD211}" type="pres">
      <dgm:prSet presAssocID="{063A04AC-C95F-4257-925C-716047E4DB59}" presName="sibTrans" presStyleLbl="sibTrans2D1" presStyleIdx="1" presStyleCnt="2"/>
      <dgm:spPr/>
      <dgm:t>
        <a:bodyPr/>
        <a:lstStyle/>
        <a:p>
          <a:endParaRPr lang="es-PR"/>
        </a:p>
      </dgm:t>
    </dgm:pt>
    <dgm:pt modelId="{1F903BB8-DD48-448E-886D-05A3E1DF8844}" type="pres">
      <dgm:prSet presAssocID="{063A04AC-C95F-4257-925C-716047E4DB59}" presName="connTx" presStyleLbl="sibTrans2D1" presStyleIdx="1" presStyleCnt="2"/>
      <dgm:spPr/>
      <dgm:t>
        <a:bodyPr/>
        <a:lstStyle/>
        <a:p>
          <a:endParaRPr lang="es-PR"/>
        </a:p>
      </dgm:t>
    </dgm:pt>
    <dgm:pt modelId="{003AAE7A-8F8E-4A3F-A671-7D72F7FAE88F}" type="pres">
      <dgm:prSet presAssocID="{908EA99F-01C8-4CBA-949E-46ED56C8D827}" presName="composite" presStyleCnt="0"/>
      <dgm:spPr/>
    </dgm:pt>
    <dgm:pt modelId="{8899FB44-FA17-45FE-B3A6-83D7FAA13FA8}" type="pres">
      <dgm:prSet presAssocID="{908EA99F-01C8-4CBA-949E-46ED56C8D827}" presName="imagSh" presStyleLbl="bgImgPlace1" presStyleIdx="2" presStyleCnt="3" custScaleX="118107" custScaleY="160252" custLinFactNeighborX="-400" custLinFactNeighborY="-201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6EBA2410-60EF-4CF0-9251-31B097F026C6}" type="pres">
      <dgm:prSet presAssocID="{908EA99F-01C8-4CBA-949E-46ED56C8D827}" presName="txNode" presStyleLbl="node1" presStyleIdx="2" presStyleCnt="3" custScaleY="54678" custLinFactNeighborX="-12902" custLinFactNeighborY="33262">
        <dgm:presLayoutVars>
          <dgm:bulletEnabled val="1"/>
        </dgm:presLayoutVars>
      </dgm:prSet>
      <dgm:spPr/>
      <dgm:t>
        <a:bodyPr/>
        <a:lstStyle/>
        <a:p>
          <a:endParaRPr lang="es-PR"/>
        </a:p>
      </dgm:t>
    </dgm:pt>
  </dgm:ptLst>
  <dgm:cxnLst>
    <dgm:cxn modelId="{E1E78A26-7C1A-4D0C-ACA3-BC75821725BA}" type="presOf" srcId="{063A04AC-C95F-4257-925C-716047E4DB59}" destId="{C2C6B7DE-C400-4767-8A91-1D1774DAD211}" srcOrd="0" destOrd="0" presId="urn:microsoft.com/office/officeart/2005/8/layout/hProcess10"/>
    <dgm:cxn modelId="{E0642AC2-DE3E-40F0-BA80-0B4AA26135FC}" type="presOf" srcId="{8BE59B84-B020-4613-8D55-649EBE3BC373}" destId="{5FFC0D47-FD39-4B66-B231-B597228445FB}" srcOrd="0" destOrd="0" presId="urn:microsoft.com/office/officeart/2005/8/layout/hProcess10"/>
    <dgm:cxn modelId="{C4C7726B-EB3F-4452-98A9-8891645F0342}" type="presOf" srcId="{063A04AC-C95F-4257-925C-716047E4DB59}" destId="{1F903BB8-DD48-448E-886D-05A3E1DF8844}" srcOrd="1" destOrd="0" presId="urn:microsoft.com/office/officeart/2005/8/layout/hProcess10"/>
    <dgm:cxn modelId="{784E2F44-C900-4E44-A59C-3ABBE3ACE754}" srcId="{8BE59B84-B020-4613-8D55-649EBE3BC373}" destId="{EF71B486-EBA4-4404-A4E6-6C44710F5685}" srcOrd="0" destOrd="0" parTransId="{5604752B-6093-492D-B213-8066C700C1A5}" sibTransId="{BDFD8BB9-9240-4429-9777-BF24F3839A98}"/>
    <dgm:cxn modelId="{C01422D0-38B2-45FA-9688-FEA1D92F3598}" type="presOf" srcId="{908EA99F-01C8-4CBA-949E-46ED56C8D827}" destId="{6EBA2410-60EF-4CF0-9251-31B097F026C6}" srcOrd="0" destOrd="0" presId="urn:microsoft.com/office/officeart/2005/8/layout/hProcess10"/>
    <dgm:cxn modelId="{067BCFFA-133A-49EE-A379-4EF2F5FC5715}" srcId="{8BE59B84-B020-4613-8D55-649EBE3BC373}" destId="{E29CBA19-B628-4F53-A15F-B3C6C65E56C7}" srcOrd="1" destOrd="0" parTransId="{9C808724-31B4-483D-8D2E-EDC4EAAE9A36}" sibTransId="{063A04AC-C95F-4257-925C-716047E4DB59}"/>
    <dgm:cxn modelId="{07A74F7F-B8C8-47EB-BEC3-B75272E0EFE0}" srcId="{8BE59B84-B020-4613-8D55-649EBE3BC373}" destId="{908EA99F-01C8-4CBA-949E-46ED56C8D827}" srcOrd="2" destOrd="0" parTransId="{B4DF926D-1AE0-49E5-8B78-B0232D7C5992}" sibTransId="{7BAAB40F-6D18-441D-8D6C-449CB6032269}"/>
    <dgm:cxn modelId="{CCFF8A0F-1004-42E4-ABCA-CC73CE752A48}" type="presOf" srcId="{BDFD8BB9-9240-4429-9777-BF24F3839A98}" destId="{61047175-6C6C-4EE2-9DC6-D371E24B0269}" srcOrd="1" destOrd="0" presId="urn:microsoft.com/office/officeart/2005/8/layout/hProcess10"/>
    <dgm:cxn modelId="{1A9C802E-0DB8-4C67-B41B-E89E8259EC45}" type="presOf" srcId="{E29CBA19-B628-4F53-A15F-B3C6C65E56C7}" destId="{B7C2B413-39D2-4F2E-B68D-894F48F70CF0}" srcOrd="0" destOrd="0" presId="urn:microsoft.com/office/officeart/2005/8/layout/hProcess10"/>
    <dgm:cxn modelId="{99590B6D-C33E-40E2-BB75-15D1E5FB307F}" type="presOf" srcId="{BDFD8BB9-9240-4429-9777-BF24F3839A98}" destId="{D49A8600-A8A7-4374-834B-FDB183E5419A}" srcOrd="0" destOrd="0" presId="urn:microsoft.com/office/officeart/2005/8/layout/hProcess10"/>
    <dgm:cxn modelId="{F8275CCB-104F-4B28-A0C2-32FDAC767E17}" type="presOf" srcId="{EF71B486-EBA4-4404-A4E6-6C44710F5685}" destId="{181D8E66-8CA2-45AF-82CB-2D42245003F5}" srcOrd="0" destOrd="0" presId="urn:microsoft.com/office/officeart/2005/8/layout/hProcess10"/>
    <dgm:cxn modelId="{C445E387-1011-4B8B-9C4D-D1CA07234641}" type="presParOf" srcId="{5FFC0D47-FD39-4B66-B231-B597228445FB}" destId="{5D636E4A-0DAD-4096-AF68-6DE76114424C}" srcOrd="0" destOrd="0" presId="urn:microsoft.com/office/officeart/2005/8/layout/hProcess10"/>
    <dgm:cxn modelId="{B5A4173D-BFD1-430F-BB1D-212A33802857}" type="presParOf" srcId="{5D636E4A-0DAD-4096-AF68-6DE76114424C}" destId="{B7F3736B-0F92-44CD-A5C9-7E5D912D248F}" srcOrd="0" destOrd="0" presId="urn:microsoft.com/office/officeart/2005/8/layout/hProcess10"/>
    <dgm:cxn modelId="{8EBA16C2-5D91-4A26-BBB8-13F462EE05D5}" type="presParOf" srcId="{5D636E4A-0DAD-4096-AF68-6DE76114424C}" destId="{181D8E66-8CA2-45AF-82CB-2D42245003F5}" srcOrd="1" destOrd="0" presId="urn:microsoft.com/office/officeart/2005/8/layout/hProcess10"/>
    <dgm:cxn modelId="{DD6DB51D-D94C-468C-9E6E-3D7972D0169B}" type="presParOf" srcId="{5FFC0D47-FD39-4B66-B231-B597228445FB}" destId="{D49A8600-A8A7-4374-834B-FDB183E5419A}" srcOrd="1" destOrd="0" presId="urn:microsoft.com/office/officeart/2005/8/layout/hProcess10"/>
    <dgm:cxn modelId="{1E37E2C7-B550-467D-9D1D-71553845D7BC}" type="presParOf" srcId="{D49A8600-A8A7-4374-834B-FDB183E5419A}" destId="{61047175-6C6C-4EE2-9DC6-D371E24B0269}" srcOrd="0" destOrd="0" presId="urn:microsoft.com/office/officeart/2005/8/layout/hProcess10"/>
    <dgm:cxn modelId="{034154D3-2043-4797-8CF9-3E3B3E830E1F}" type="presParOf" srcId="{5FFC0D47-FD39-4B66-B231-B597228445FB}" destId="{B57D4E8E-5041-4701-8DD0-0159AA84087E}" srcOrd="2" destOrd="0" presId="urn:microsoft.com/office/officeart/2005/8/layout/hProcess10"/>
    <dgm:cxn modelId="{86AABF9C-0987-4291-9526-3FC341CC31BC}" type="presParOf" srcId="{B57D4E8E-5041-4701-8DD0-0159AA84087E}" destId="{1877DF37-36BB-424B-AF75-F347B01453A9}" srcOrd="0" destOrd="0" presId="urn:microsoft.com/office/officeart/2005/8/layout/hProcess10"/>
    <dgm:cxn modelId="{AD2DC3F8-C00A-4B51-8C09-751541085910}" type="presParOf" srcId="{B57D4E8E-5041-4701-8DD0-0159AA84087E}" destId="{B7C2B413-39D2-4F2E-B68D-894F48F70CF0}" srcOrd="1" destOrd="0" presId="urn:microsoft.com/office/officeart/2005/8/layout/hProcess10"/>
    <dgm:cxn modelId="{3097C0B0-8825-4F91-8140-649CC86416B4}" type="presParOf" srcId="{5FFC0D47-FD39-4B66-B231-B597228445FB}" destId="{C2C6B7DE-C400-4767-8A91-1D1774DAD211}" srcOrd="3" destOrd="0" presId="urn:microsoft.com/office/officeart/2005/8/layout/hProcess10"/>
    <dgm:cxn modelId="{B0FE6F88-DBD4-4802-90E5-4BCCA7878B8E}" type="presParOf" srcId="{C2C6B7DE-C400-4767-8A91-1D1774DAD211}" destId="{1F903BB8-DD48-448E-886D-05A3E1DF8844}" srcOrd="0" destOrd="0" presId="urn:microsoft.com/office/officeart/2005/8/layout/hProcess10"/>
    <dgm:cxn modelId="{3B5B464D-FA23-41FD-A35D-ED924BCE405C}" type="presParOf" srcId="{5FFC0D47-FD39-4B66-B231-B597228445FB}" destId="{003AAE7A-8F8E-4A3F-A671-7D72F7FAE88F}" srcOrd="4" destOrd="0" presId="urn:microsoft.com/office/officeart/2005/8/layout/hProcess10"/>
    <dgm:cxn modelId="{EB978858-3588-4F92-B489-2FDB54DAA167}" type="presParOf" srcId="{003AAE7A-8F8E-4A3F-A671-7D72F7FAE88F}" destId="{8899FB44-FA17-45FE-B3A6-83D7FAA13FA8}" srcOrd="0" destOrd="0" presId="urn:microsoft.com/office/officeart/2005/8/layout/hProcess10"/>
    <dgm:cxn modelId="{6F5CB121-6EB9-4217-8711-106FABB3AA33}" type="presParOf" srcId="{003AAE7A-8F8E-4A3F-A671-7D72F7FAE88F}" destId="{6EBA2410-60EF-4CF0-9251-31B097F026C6}"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6E242-1708-4F18-A832-2E439A6B034D}" type="datetimeFigureOut">
              <a:rPr lang="en-US" smtClean="0"/>
              <a:t>7/25/2017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1D76C8-952A-49BA-85BA-C45D053E55E1}" type="slidenum">
              <a:rPr lang="en-US" smtClean="0"/>
              <a:t>‹#›</a:t>
            </a:fld>
            <a:endParaRPr lang="en-US"/>
          </a:p>
        </p:txBody>
      </p:sp>
    </p:spTree>
    <p:extLst>
      <p:ext uri="{BB962C8B-B14F-4D97-AF65-F5344CB8AC3E}">
        <p14:creationId xmlns:p14="http://schemas.microsoft.com/office/powerpoint/2010/main" val="259288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solidFill>
                  <a:schemeClr val="bg1">
                    <a:lumMod val="95000"/>
                    <a:lumOff val="5000"/>
                  </a:schemeClr>
                </a:solidFill>
                <a:effectLst/>
              </a:rPr>
              <a:t>Saludo</a:t>
            </a:r>
            <a:endParaRPr lang="en-US" dirty="0" smtClean="0">
              <a:solidFill>
                <a:schemeClr val="bg1">
                  <a:lumMod val="95000"/>
                  <a:lumOff val="5000"/>
                </a:schemeClr>
              </a:solidFill>
              <a:effectLst/>
            </a:endParaRPr>
          </a:p>
          <a:p>
            <a:r>
              <a:rPr lang="en-US" dirty="0" smtClean="0">
                <a:solidFill>
                  <a:schemeClr val="bg1">
                    <a:lumMod val="95000"/>
                    <a:lumOff val="5000"/>
                  </a:schemeClr>
                </a:solidFill>
                <a:effectLst/>
              </a:rPr>
              <a:t>Names</a:t>
            </a:r>
          </a:p>
          <a:p>
            <a:r>
              <a:rPr lang="en-US" dirty="0" smtClean="0">
                <a:solidFill>
                  <a:schemeClr val="bg1">
                    <a:lumMod val="95000"/>
                    <a:lumOff val="5000"/>
                  </a:schemeClr>
                </a:solidFill>
                <a:effectLst/>
              </a:rPr>
              <a:t>Research:</a:t>
            </a:r>
            <a:r>
              <a:rPr lang="en-US" baseline="0" dirty="0" smtClean="0">
                <a:solidFill>
                  <a:schemeClr val="bg1">
                    <a:lumMod val="95000"/>
                    <a:lumOff val="5000"/>
                  </a:schemeClr>
                </a:solidFill>
                <a:effectLst/>
              </a:rPr>
              <a:t> </a:t>
            </a:r>
            <a:r>
              <a:rPr lang="en-US" dirty="0" smtClean="0">
                <a:solidFill>
                  <a:schemeClr val="bg1">
                    <a:lumMod val="95000"/>
                    <a:lumOff val="5000"/>
                  </a:schemeClr>
                </a:solidFill>
                <a:effectLst/>
              </a:rPr>
              <a:t>Effects of agricultural activities on </a:t>
            </a:r>
            <a:r>
              <a:rPr lang="en-US" dirty="0" err="1" smtClean="0">
                <a:solidFill>
                  <a:schemeClr val="bg1">
                    <a:lumMod val="95000"/>
                    <a:lumOff val="5000"/>
                  </a:schemeClr>
                </a:solidFill>
                <a:effectLst/>
              </a:rPr>
              <a:t>physico</a:t>
            </a:r>
            <a:r>
              <a:rPr lang="en-US" dirty="0" smtClean="0">
                <a:solidFill>
                  <a:schemeClr val="bg1">
                    <a:lumMod val="95000"/>
                    <a:lumOff val="5000"/>
                  </a:schemeClr>
                </a:solidFill>
                <a:effectLst/>
              </a:rPr>
              <a:t>-chemical parameters and benthic </a:t>
            </a:r>
            <a:r>
              <a:rPr lang="en-US" dirty="0" err="1" smtClean="0">
                <a:solidFill>
                  <a:schemeClr val="bg1">
                    <a:lumMod val="95000"/>
                    <a:lumOff val="5000"/>
                  </a:schemeClr>
                </a:solidFill>
                <a:effectLst/>
              </a:rPr>
              <a:t>macroarthropods</a:t>
            </a:r>
            <a:endParaRPr lang="en-US" dirty="0"/>
          </a:p>
        </p:txBody>
      </p:sp>
      <p:sp>
        <p:nvSpPr>
          <p:cNvPr id="4" name="Slide Number Placeholder 3"/>
          <p:cNvSpPr>
            <a:spLocks noGrp="1"/>
          </p:cNvSpPr>
          <p:nvPr>
            <p:ph type="sldNum" sz="quarter" idx="10"/>
          </p:nvPr>
        </p:nvSpPr>
        <p:spPr/>
        <p:txBody>
          <a:bodyPr/>
          <a:lstStyle/>
          <a:p>
            <a:fld id="{A21D76C8-952A-49BA-85BA-C45D053E55E1}" type="slidenum">
              <a:rPr lang="en-US" smtClean="0"/>
              <a:t>1</a:t>
            </a:fld>
            <a:endParaRPr lang="en-US"/>
          </a:p>
        </p:txBody>
      </p:sp>
    </p:spTree>
    <p:extLst>
      <p:ext uri="{BB962C8B-B14F-4D97-AF65-F5344CB8AC3E}">
        <p14:creationId xmlns:p14="http://schemas.microsoft.com/office/powerpoint/2010/main" val="187874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August, a total of 16 families of benthic </a:t>
            </a:r>
            <a:r>
              <a:rPr lang="en-US" sz="1200" kern="1200" dirty="0" err="1" smtClean="0">
                <a:solidFill>
                  <a:schemeClr val="tx1"/>
                </a:solidFill>
                <a:effectLst/>
                <a:latin typeface="+mn-lt"/>
                <a:ea typeface="+mn-ea"/>
                <a:cs typeface="+mn-cs"/>
              </a:rPr>
              <a:t>macroarthropods</a:t>
            </a:r>
            <a:r>
              <a:rPr lang="en-US" sz="1200" kern="1200" dirty="0" smtClean="0">
                <a:solidFill>
                  <a:schemeClr val="tx1"/>
                </a:solidFill>
                <a:effectLst/>
                <a:latin typeface="+mn-lt"/>
                <a:ea typeface="+mn-ea"/>
                <a:cs typeface="+mn-cs"/>
              </a:rPr>
              <a:t> were identified for both rivers. The dominant family in </a:t>
            </a:r>
            <a:r>
              <a:rPr lang="en-US" sz="1200" kern="1200" dirty="0" err="1" smtClean="0">
                <a:solidFill>
                  <a:schemeClr val="tx1"/>
                </a:solidFill>
                <a:effectLst/>
                <a:latin typeface="+mn-lt"/>
                <a:ea typeface="+mn-ea"/>
                <a:cs typeface="+mn-cs"/>
              </a:rPr>
              <a:t>Yunes</a:t>
            </a:r>
            <a:r>
              <a:rPr lang="en-US" sz="1200" kern="1200" dirty="0" smtClean="0">
                <a:solidFill>
                  <a:schemeClr val="tx1"/>
                </a:solidFill>
                <a:effectLst/>
                <a:latin typeface="+mn-lt"/>
                <a:ea typeface="+mn-ea"/>
                <a:cs typeface="+mn-cs"/>
              </a:rPr>
              <a:t> river was </a:t>
            </a:r>
            <a:r>
              <a:rPr lang="en-US" sz="1200" kern="1200" dirty="0" err="1" smtClean="0">
                <a:solidFill>
                  <a:schemeClr val="tx1"/>
                </a:solidFill>
                <a:effectLst/>
                <a:latin typeface="+mn-lt"/>
                <a:ea typeface="+mn-ea"/>
                <a:cs typeface="+mn-cs"/>
              </a:rPr>
              <a:t>Simuliidae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Chironomidae</a:t>
            </a:r>
            <a:r>
              <a:rPr lang="en-US" sz="1200" kern="1200" dirty="0" smtClean="0">
                <a:solidFill>
                  <a:schemeClr val="tx1"/>
                </a:solidFill>
                <a:effectLst/>
                <a:latin typeface="+mn-lt"/>
                <a:ea typeface="+mn-ea"/>
                <a:cs typeface="+mn-cs"/>
              </a:rPr>
              <a:t> dominated the Limon river.</a:t>
            </a:r>
          </a:p>
          <a:p>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10</a:t>
            </a:fld>
            <a:endParaRPr lang="en-US"/>
          </a:p>
        </p:txBody>
      </p:sp>
    </p:spTree>
    <p:extLst>
      <p:ext uri="{BB962C8B-B14F-4D97-AF65-F5344CB8AC3E}">
        <p14:creationId xmlns:p14="http://schemas.microsoft.com/office/powerpoint/2010/main" val="360876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November 2016, the results were dramatically different. Only 11 families were identified in total. In the Limon river only 4 families for a total of 24 individuals. The dominant family </a:t>
            </a:r>
            <a:r>
              <a:rPr lang="en-US" sz="1200" kern="1200" dirty="0" err="1" smtClean="0">
                <a:solidFill>
                  <a:schemeClr val="tx1"/>
                </a:solidFill>
                <a:effectLst/>
                <a:latin typeface="+mn-lt"/>
                <a:ea typeface="+mn-ea"/>
                <a:cs typeface="+mn-cs"/>
              </a:rPr>
              <a:t>Gerridae</a:t>
            </a:r>
            <a:r>
              <a:rPr lang="en-US" sz="1200" kern="1200" dirty="0" smtClean="0">
                <a:solidFill>
                  <a:schemeClr val="tx1"/>
                </a:solidFill>
                <a:effectLst/>
                <a:latin typeface="+mn-lt"/>
                <a:ea typeface="+mn-ea"/>
                <a:cs typeface="+mn-cs"/>
              </a:rPr>
              <a:t>. In Río </a:t>
            </a:r>
            <a:r>
              <a:rPr lang="en-US" sz="1200" kern="1200" dirty="0" err="1" smtClean="0">
                <a:solidFill>
                  <a:schemeClr val="tx1"/>
                </a:solidFill>
                <a:effectLst/>
                <a:latin typeface="+mn-lt"/>
                <a:ea typeface="+mn-ea"/>
                <a:cs typeface="+mn-cs"/>
              </a:rPr>
              <a:t>Yunes</a:t>
            </a:r>
            <a:r>
              <a:rPr lang="en-US" sz="1200" kern="1200" dirty="0" smtClean="0">
                <a:solidFill>
                  <a:schemeClr val="tx1"/>
                </a:solidFill>
                <a:effectLst/>
                <a:latin typeface="+mn-lt"/>
                <a:ea typeface="+mn-ea"/>
                <a:cs typeface="+mn-cs"/>
              </a:rPr>
              <a:t>, a total of 22 individuals were caught. Seven families were identified, being </a:t>
            </a:r>
            <a:r>
              <a:rPr lang="en-US" sz="1200" kern="1200" dirty="0" err="1" smtClean="0">
                <a:solidFill>
                  <a:schemeClr val="tx1"/>
                </a:solidFill>
                <a:effectLst/>
                <a:latin typeface="+mn-lt"/>
                <a:ea typeface="+mn-ea"/>
                <a:cs typeface="+mn-cs"/>
              </a:rPr>
              <a:t>Simuliidae</a:t>
            </a:r>
            <a:r>
              <a:rPr lang="en-US" sz="1200" kern="1200" dirty="0" smtClean="0">
                <a:solidFill>
                  <a:schemeClr val="tx1"/>
                </a:solidFill>
                <a:effectLst/>
                <a:latin typeface="+mn-lt"/>
                <a:ea typeface="+mn-ea"/>
                <a:cs typeface="+mn-cs"/>
              </a:rPr>
              <a:t> the dominant one.</a:t>
            </a:r>
          </a:p>
          <a:p>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11</a:t>
            </a:fld>
            <a:endParaRPr lang="en-US"/>
          </a:p>
        </p:txBody>
      </p:sp>
    </p:spTree>
    <p:extLst>
      <p:ext uri="{BB962C8B-B14F-4D97-AF65-F5344CB8AC3E}">
        <p14:creationId xmlns:p14="http://schemas.microsoft.com/office/powerpoint/2010/main" val="305261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Shannon Diversity Index, both rivers presented low diversity.</a:t>
            </a:r>
          </a:p>
          <a:p>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12</a:t>
            </a:fld>
            <a:endParaRPr lang="en-US"/>
          </a:p>
        </p:txBody>
      </p:sp>
    </p:spTree>
    <p:extLst>
      <p:ext uri="{BB962C8B-B14F-4D97-AF65-F5344CB8AC3E}">
        <p14:creationId xmlns:p14="http://schemas.microsoft.com/office/powerpoint/2010/main" val="90126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studying the measurements of nitrate, phosphate and ammonia concentrations and the diversity of </a:t>
            </a:r>
            <a:r>
              <a:rPr lang="en-US" sz="1200" kern="1200" dirty="0" err="1" smtClean="0">
                <a:solidFill>
                  <a:schemeClr val="tx1"/>
                </a:solidFill>
                <a:effectLst/>
                <a:latin typeface="+mn-lt"/>
                <a:ea typeface="+mn-ea"/>
                <a:cs typeface="+mn-cs"/>
              </a:rPr>
              <a:t>macroarthropods</a:t>
            </a:r>
            <a:r>
              <a:rPr lang="en-US" sz="1200" kern="1200" dirty="0" smtClean="0">
                <a:solidFill>
                  <a:schemeClr val="tx1"/>
                </a:solidFill>
                <a:effectLst/>
                <a:latin typeface="+mn-lt"/>
                <a:ea typeface="+mn-ea"/>
                <a:cs typeface="+mn-cs"/>
              </a:rPr>
              <a:t>, we can conclude from the multivariable analysis that the increases in the concentrations of these parameters adversely affect diversity. These results validate our hypothesis.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plan to continue this research in the dry season, </a:t>
            </a:r>
            <a:r>
              <a:rPr lang="en-US" sz="1200" kern="1200" dirty="0" err="1" smtClean="0">
                <a:solidFill>
                  <a:schemeClr val="tx1"/>
                </a:solidFill>
                <a:effectLst/>
                <a:latin typeface="+mn-lt"/>
                <a:ea typeface="+mn-ea"/>
                <a:cs typeface="+mn-cs"/>
              </a:rPr>
              <a:t>considerating</a:t>
            </a:r>
            <a:r>
              <a:rPr lang="en-US" sz="1200" kern="1200" dirty="0" smtClean="0">
                <a:solidFill>
                  <a:schemeClr val="tx1"/>
                </a:solidFill>
                <a:effectLst/>
                <a:latin typeface="+mn-lt"/>
                <a:ea typeface="+mn-ea"/>
                <a:cs typeface="+mn-cs"/>
              </a:rPr>
              <a:t> that there will be less runoff on agricultural land.</a:t>
            </a:r>
          </a:p>
          <a:p>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13</a:t>
            </a:fld>
            <a:endParaRPr lang="en-US"/>
          </a:p>
        </p:txBody>
      </p:sp>
    </p:spTree>
    <p:extLst>
      <p:ext uri="{BB962C8B-B14F-4D97-AF65-F5344CB8AC3E}">
        <p14:creationId xmlns:p14="http://schemas.microsoft.com/office/powerpoint/2010/main" val="198044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D76C8-952A-49BA-85BA-C45D053E55E1}" type="slidenum">
              <a:rPr lang="en-US" smtClean="0"/>
              <a:t>14</a:t>
            </a:fld>
            <a:endParaRPr lang="en-US"/>
          </a:p>
        </p:txBody>
      </p:sp>
    </p:spTree>
    <p:extLst>
      <p:ext uri="{BB962C8B-B14F-4D97-AF65-F5344CB8AC3E}">
        <p14:creationId xmlns:p14="http://schemas.microsoft.com/office/powerpoint/2010/main" val="29844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smtClean="0"/>
              <a:t>Read</a:t>
            </a:r>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15</a:t>
            </a:fld>
            <a:endParaRPr lang="en-US"/>
          </a:p>
        </p:txBody>
      </p:sp>
    </p:spTree>
    <p:extLst>
      <p:ext uri="{BB962C8B-B14F-4D97-AF65-F5344CB8AC3E}">
        <p14:creationId xmlns:p14="http://schemas.microsoft.com/office/powerpoint/2010/main" val="386382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conducted our study in the mountains of the </a:t>
            </a:r>
            <a:r>
              <a:rPr lang="en-US" baseline="0" dirty="0" smtClean="0"/>
              <a:t>northern-central zone of Puerto Rico, in </a:t>
            </a:r>
            <a:r>
              <a:rPr lang="en-US" baseline="0" dirty="0" err="1" smtClean="0"/>
              <a:t>rio</a:t>
            </a:r>
            <a:r>
              <a:rPr lang="en-US" baseline="0" dirty="0" smtClean="0"/>
              <a:t> </a:t>
            </a:r>
            <a:r>
              <a:rPr lang="en-US" baseline="0" dirty="0" err="1" smtClean="0"/>
              <a:t>Yunes</a:t>
            </a:r>
            <a:r>
              <a:rPr lang="en-US" baseline="0" dirty="0" smtClean="0"/>
              <a:t> River in </a:t>
            </a:r>
            <a:r>
              <a:rPr lang="en-US" baseline="0" dirty="0" err="1" smtClean="0"/>
              <a:t>Ciales</a:t>
            </a:r>
            <a:r>
              <a:rPr lang="en-US" baseline="0" dirty="0" smtClean="0"/>
              <a:t> and Limon River in </a:t>
            </a:r>
            <a:r>
              <a:rPr lang="en-US" baseline="0" dirty="0" err="1" smtClean="0"/>
              <a:t>Utuado</a:t>
            </a:r>
            <a:r>
              <a:rPr lang="en-US" baseline="0" dirty="0" smtClean="0"/>
              <a:t>, PR.</a:t>
            </a:r>
            <a:endParaRPr lang="en-US" dirty="0"/>
          </a:p>
        </p:txBody>
      </p:sp>
      <p:sp>
        <p:nvSpPr>
          <p:cNvPr id="4" name="Slide Number Placeholder 3"/>
          <p:cNvSpPr>
            <a:spLocks noGrp="1"/>
          </p:cNvSpPr>
          <p:nvPr>
            <p:ph type="sldNum" sz="quarter" idx="10"/>
          </p:nvPr>
        </p:nvSpPr>
        <p:spPr/>
        <p:txBody>
          <a:bodyPr/>
          <a:lstStyle/>
          <a:p>
            <a:fld id="{A21D76C8-952A-49BA-85BA-C45D053E55E1}" type="slidenum">
              <a:rPr lang="en-US" smtClean="0"/>
              <a:t>2</a:t>
            </a:fld>
            <a:endParaRPr lang="en-US"/>
          </a:p>
        </p:txBody>
      </p:sp>
    </p:spTree>
    <p:extLst>
      <p:ext uri="{BB962C8B-B14F-4D97-AF65-F5344CB8AC3E}">
        <p14:creationId xmlns:p14="http://schemas.microsoft.com/office/powerpoint/2010/main" val="232813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zone is</a:t>
            </a:r>
            <a:r>
              <a:rPr lang="en-US" baseline="0" noProof="0" dirty="0" smtClean="0"/>
              <a:t> classified as sub-tropical moist forest.  Both research areas are surrounded by agricultural land use. In </a:t>
            </a:r>
            <a:r>
              <a:rPr lang="en-US" baseline="0" noProof="0" dirty="0" err="1" smtClean="0"/>
              <a:t>Yunes</a:t>
            </a:r>
            <a:r>
              <a:rPr lang="en-US" baseline="0" noProof="0" dirty="0" smtClean="0"/>
              <a:t> River the stream flows between a coffee plantation and banana plantation, banks are dominated by bamboo trees. At Limon river some domestic animals reach the stream (pigs, sheep, goat) little banana crops are there. Riparian vegetation consists of grasses near the channel margin. Our Problem statement was: How anthropogenic activities affect nutrients and </a:t>
            </a:r>
            <a:r>
              <a:rPr lang="en-US" baseline="0" noProof="0" dirty="0" err="1" smtClean="0"/>
              <a:t>macroarthropods</a:t>
            </a:r>
            <a:r>
              <a:rPr lang="en-US" baseline="0" noProof="0" dirty="0" smtClean="0"/>
              <a:t> families in a tropical stream?</a:t>
            </a:r>
            <a:endParaRPr lang="en-US" noProof="0" dirty="0"/>
          </a:p>
        </p:txBody>
      </p:sp>
      <p:sp>
        <p:nvSpPr>
          <p:cNvPr id="4" name="Slide Number Placeholder 3"/>
          <p:cNvSpPr>
            <a:spLocks noGrp="1"/>
          </p:cNvSpPr>
          <p:nvPr>
            <p:ph type="sldNum" sz="quarter" idx="10"/>
          </p:nvPr>
        </p:nvSpPr>
        <p:spPr/>
        <p:txBody>
          <a:bodyPr/>
          <a:lstStyle/>
          <a:p>
            <a:fld id="{A21D76C8-952A-49BA-85BA-C45D053E55E1}" type="slidenum">
              <a:rPr lang="en-US" smtClean="0"/>
              <a:t>3</a:t>
            </a:fld>
            <a:endParaRPr lang="en-US"/>
          </a:p>
        </p:txBody>
      </p:sp>
    </p:spTree>
    <p:extLst>
      <p:ext uri="{BB962C8B-B14F-4D97-AF65-F5344CB8AC3E}">
        <p14:creationId xmlns:p14="http://schemas.microsoft.com/office/powerpoint/2010/main" val="145200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Hypothesis</a:t>
            </a:r>
            <a:r>
              <a:rPr lang="en-US" baseline="0" dirty="0" smtClean="0"/>
              <a:t> was: The intensity of agricultural activity near river banks will increase nutrients concentrations, so the benthic </a:t>
            </a:r>
            <a:r>
              <a:rPr lang="en-US" baseline="0" dirty="0" err="1" smtClean="0"/>
              <a:t>macroarthropod’s</a:t>
            </a:r>
            <a:r>
              <a:rPr lang="en-US" baseline="0" dirty="0" smtClean="0"/>
              <a:t> diversity will decrease. </a:t>
            </a:r>
          </a:p>
          <a:p>
            <a:r>
              <a:rPr lang="en-US" baseline="0" dirty="0" smtClean="0"/>
              <a:t>Based on research made in Costa Rica, changes in nutrients concentrations caused by agricultural activities, affect the diversity of </a:t>
            </a:r>
            <a:r>
              <a:rPr lang="en-US" baseline="0" dirty="0" err="1" smtClean="0"/>
              <a:t>macroarthropods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A21D76C8-952A-49BA-85BA-C45D053E55E1}" type="slidenum">
              <a:rPr lang="en-US" smtClean="0"/>
              <a:t>4</a:t>
            </a:fld>
            <a:endParaRPr lang="en-US"/>
          </a:p>
        </p:txBody>
      </p:sp>
    </p:spTree>
    <p:extLst>
      <p:ext uri="{BB962C8B-B14F-4D97-AF65-F5344CB8AC3E}">
        <p14:creationId xmlns:p14="http://schemas.microsoft.com/office/powerpoint/2010/main" val="131520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research focused on the measurement and</a:t>
            </a:r>
            <a:r>
              <a:rPr lang="en-US" baseline="0" dirty="0" smtClean="0"/>
              <a:t> analysis of </a:t>
            </a:r>
            <a:r>
              <a:rPr lang="en-US" baseline="0" dirty="0" err="1" smtClean="0"/>
              <a:t>physico</a:t>
            </a:r>
            <a:r>
              <a:rPr lang="en-US" baseline="0" dirty="0" smtClean="0"/>
              <a:t>-chemical parameters on the community of aquatic </a:t>
            </a:r>
            <a:r>
              <a:rPr lang="en-US" baseline="0" dirty="0" err="1" smtClean="0"/>
              <a:t>macroarthropods</a:t>
            </a:r>
            <a:r>
              <a:rPr lang="en-US" baseline="0" dirty="0" smtClean="0"/>
              <a:t> from August to November 2016. </a:t>
            </a:r>
            <a:r>
              <a:rPr lang="en-US" dirty="0" smtClean="0"/>
              <a:t>We</a:t>
            </a:r>
            <a:r>
              <a:rPr lang="en-US" baseline="0" dirty="0" smtClean="0"/>
              <a:t> delimited sites of  25m upstream and 25m downstream in each river.  Sampling sites are impacted by agricultural activities to a lesser degree and greater extent. Streams were characterized in terms of chemistry parameters, habitat assessment, and macroinvertebrate community.  Four samplings were carried out with 3 replications per sample for chemical parameters. We measured pH, dissolved oxygen, temperature, conductivity and turbidity in situ using CHEMETS kits and OAKTON PCS TESTER-35.  On each occasion phosphates, nitrogen, dissolved solids, OD, ammonia, pH, conductivity and salinity were measured. Water analysis was conduced at UVM. We measured and calculated physical parameters as: reach, depth, and velocity. Turbidity was measured using </a:t>
            </a:r>
            <a:r>
              <a:rPr lang="en-US" baseline="0" dirty="0" err="1" smtClean="0"/>
              <a:t>Secchi</a:t>
            </a:r>
            <a:r>
              <a:rPr lang="en-US" baseline="0" dirty="0" smtClean="0"/>
              <a:t> tube and estimated in NTU. Macroinvertebrates were collected in the first date and in the last date of sampling.  We collected in three riffles as indicated in the </a:t>
            </a:r>
            <a:r>
              <a:rPr lang="en-US" baseline="0" dirty="0" err="1" smtClean="0"/>
              <a:t>Epscor</a:t>
            </a:r>
            <a:r>
              <a:rPr lang="en-US" baseline="0" dirty="0" smtClean="0"/>
              <a:t> Manual. Specimens were preserved in ethanol and were classified for family richness data analysis in the school laboratory. </a:t>
            </a:r>
            <a:endParaRPr lang="en-US" dirty="0"/>
          </a:p>
        </p:txBody>
      </p:sp>
      <p:sp>
        <p:nvSpPr>
          <p:cNvPr id="4" name="Slide Number Placeholder 3"/>
          <p:cNvSpPr>
            <a:spLocks noGrp="1"/>
          </p:cNvSpPr>
          <p:nvPr>
            <p:ph type="sldNum" sz="quarter" idx="10"/>
          </p:nvPr>
        </p:nvSpPr>
        <p:spPr/>
        <p:txBody>
          <a:bodyPr/>
          <a:lstStyle/>
          <a:p>
            <a:fld id="{A21D76C8-952A-49BA-85BA-C45D053E55E1}" type="slidenum">
              <a:rPr lang="en-US" smtClean="0"/>
              <a:t>5</a:t>
            </a:fld>
            <a:endParaRPr lang="en-US"/>
          </a:p>
        </p:txBody>
      </p:sp>
    </p:spTree>
    <p:extLst>
      <p:ext uri="{BB962C8B-B14F-4D97-AF65-F5344CB8AC3E}">
        <p14:creationId xmlns:p14="http://schemas.microsoft.com/office/powerpoint/2010/main" val="270801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baseline="0" dirty="0" err="1" smtClean="0"/>
              <a:t>Similarities</a:t>
            </a:r>
            <a:r>
              <a:rPr lang="es-PR" baseline="0" dirty="0" smtClean="0"/>
              <a:t> are </a:t>
            </a:r>
            <a:r>
              <a:rPr lang="es-PR" baseline="0" dirty="0" err="1" smtClean="0"/>
              <a:t>presented</a:t>
            </a:r>
            <a:r>
              <a:rPr lang="es-PR" baseline="0" dirty="0" smtClean="0"/>
              <a:t> in </a:t>
            </a:r>
            <a:r>
              <a:rPr lang="es-PR" baseline="0" dirty="0" err="1" smtClean="0"/>
              <a:t>this</a:t>
            </a:r>
            <a:r>
              <a:rPr lang="es-PR" baseline="0" dirty="0" smtClean="0"/>
              <a:t> data </a:t>
            </a:r>
            <a:r>
              <a:rPr lang="es-PR" baseline="0" dirty="0" err="1" smtClean="0"/>
              <a:t>table</a:t>
            </a:r>
            <a:r>
              <a:rPr lang="es-PR" baseline="0" dirty="0" smtClean="0"/>
              <a:t>. </a:t>
            </a:r>
            <a:r>
              <a:rPr lang="es-PR" dirty="0" err="1" smtClean="0"/>
              <a:t>According</a:t>
            </a:r>
            <a:r>
              <a:rPr lang="es-PR" baseline="0" dirty="0" smtClean="0"/>
              <a:t> </a:t>
            </a:r>
            <a:r>
              <a:rPr lang="es-PR" baseline="0" dirty="0" err="1" smtClean="0"/>
              <a:t>with</a:t>
            </a:r>
            <a:r>
              <a:rPr lang="es-PR" baseline="0" dirty="0" smtClean="0"/>
              <a:t> </a:t>
            </a:r>
            <a:r>
              <a:rPr lang="es-PR" baseline="0" dirty="0" err="1" smtClean="0"/>
              <a:t>the</a:t>
            </a:r>
            <a:r>
              <a:rPr lang="es-PR" baseline="0" dirty="0" smtClean="0"/>
              <a:t> </a:t>
            </a:r>
            <a:r>
              <a:rPr lang="es-PR" baseline="0" dirty="0" err="1" smtClean="0"/>
              <a:t>fresh</a:t>
            </a:r>
            <a:r>
              <a:rPr lang="es-PR" baseline="0" dirty="0" smtClean="0"/>
              <a:t> </a:t>
            </a:r>
            <a:r>
              <a:rPr lang="es-PR" baseline="0" dirty="0" err="1" smtClean="0"/>
              <a:t>water</a:t>
            </a:r>
            <a:r>
              <a:rPr lang="es-PR" baseline="0" dirty="0" smtClean="0"/>
              <a:t> </a:t>
            </a:r>
            <a:r>
              <a:rPr lang="es-PR" baseline="0" dirty="0" err="1" smtClean="0"/>
              <a:t>chemistry</a:t>
            </a:r>
            <a:r>
              <a:rPr lang="es-PR" baseline="0" dirty="0" smtClean="0"/>
              <a:t> </a:t>
            </a:r>
            <a:r>
              <a:rPr lang="es-PR" baseline="0" dirty="0" err="1" smtClean="0"/>
              <a:t>standards</a:t>
            </a:r>
            <a:r>
              <a:rPr lang="es-PR" baseline="0" dirty="0" smtClean="0"/>
              <a:t>, </a:t>
            </a:r>
            <a:r>
              <a:rPr lang="es-PR" baseline="0" dirty="0" err="1" smtClean="0"/>
              <a:t>both</a:t>
            </a:r>
            <a:r>
              <a:rPr lang="es-PR" baseline="0" dirty="0" smtClean="0"/>
              <a:t> </a:t>
            </a:r>
            <a:r>
              <a:rPr lang="es-PR" baseline="0" dirty="0" err="1" smtClean="0"/>
              <a:t>sites</a:t>
            </a:r>
            <a:r>
              <a:rPr lang="es-PR" baseline="0" dirty="0" smtClean="0"/>
              <a:t> </a:t>
            </a:r>
            <a:r>
              <a:rPr lang="es-PR" baseline="0" dirty="0" err="1" smtClean="0"/>
              <a:t>presented</a:t>
            </a:r>
            <a:r>
              <a:rPr lang="es-PR" baseline="0" dirty="0" smtClean="0"/>
              <a:t> </a:t>
            </a:r>
            <a:r>
              <a:rPr lang="es-PR" baseline="0" dirty="0" err="1" smtClean="0"/>
              <a:t>the</a:t>
            </a:r>
            <a:r>
              <a:rPr lang="es-PR" baseline="0" dirty="0" smtClean="0"/>
              <a:t> </a:t>
            </a:r>
            <a:r>
              <a:rPr lang="es-PR" baseline="0" dirty="0" err="1" smtClean="0"/>
              <a:t>acceptable</a:t>
            </a:r>
            <a:r>
              <a:rPr lang="es-PR" baseline="0" dirty="0" smtClean="0"/>
              <a:t> </a:t>
            </a:r>
            <a:r>
              <a:rPr lang="es-PR" baseline="0" dirty="0" err="1" smtClean="0"/>
              <a:t>physical-chemical</a:t>
            </a:r>
            <a:r>
              <a:rPr lang="es-PR" baseline="0" dirty="0" smtClean="0"/>
              <a:t> </a:t>
            </a:r>
            <a:r>
              <a:rPr lang="es-PR" baseline="0" dirty="0" err="1" smtClean="0"/>
              <a:t>parameters</a:t>
            </a:r>
            <a:r>
              <a:rPr lang="es-PR" baseline="0" dirty="0" smtClean="0"/>
              <a:t> </a:t>
            </a:r>
            <a:r>
              <a:rPr lang="es-PR" baseline="0" dirty="0" err="1" smtClean="0"/>
              <a:t>for</a:t>
            </a:r>
            <a:r>
              <a:rPr lang="es-PR" baseline="0" dirty="0" smtClean="0"/>
              <a:t> </a:t>
            </a:r>
            <a:r>
              <a:rPr lang="es-PR" baseline="0" dirty="0" err="1" smtClean="0"/>
              <a:t>water</a:t>
            </a:r>
            <a:r>
              <a:rPr lang="es-PR" baseline="0" dirty="0" smtClean="0"/>
              <a:t> </a:t>
            </a:r>
            <a:r>
              <a:rPr lang="es-PR" baseline="0" dirty="0" err="1" smtClean="0"/>
              <a:t>quality</a:t>
            </a:r>
            <a:r>
              <a:rPr lang="es-PR" baseline="0" dirty="0" smtClean="0"/>
              <a:t>. </a:t>
            </a:r>
            <a:r>
              <a:rPr lang="es-PR" baseline="0" dirty="0" err="1" smtClean="0"/>
              <a:t>According</a:t>
            </a:r>
            <a:r>
              <a:rPr lang="es-PR" baseline="0" dirty="0" smtClean="0"/>
              <a:t> to </a:t>
            </a:r>
            <a:r>
              <a:rPr lang="es-PR" baseline="0" dirty="0" err="1" smtClean="0"/>
              <a:t>the</a:t>
            </a:r>
            <a:r>
              <a:rPr lang="es-PR" baseline="0" dirty="0" smtClean="0"/>
              <a:t> EPA </a:t>
            </a:r>
            <a:r>
              <a:rPr lang="es-PR" baseline="0" dirty="0" err="1" smtClean="0"/>
              <a:t>parameters</a:t>
            </a:r>
            <a:r>
              <a:rPr lang="es-PR" baseline="0" dirty="0" smtClean="0"/>
              <a:t> in PR, </a:t>
            </a:r>
            <a:r>
              <a:rPr lang="es-PR" baseline="0" dirty="0" err="1" smtClean="0"/>
              <a:t>the</a:t>
            </a:r>
            <a:r>
              <a:rPr lang="es-PR" baseline="0" dirty="0" smtClean="0"/>
              <a:t> normal </a:t>
            </a:r>
            <a:r>
              <a:rPr lang="es-PR" baseline="0" dirty="0" err="1" smtClean="0"/>
              <a:t>value</a:t>
            </a:r>
            <a:r>
              <a:rPr lang="es-PR" baseline="0" dirty="0" smtClean="0"/>
              <a:t> of </a:t>
            </a:r>
            <a:r>
              <a:rPr lang="es-PR" baseline="0" dirty="0" err="1" smtClean="0"/>
              <a:t>surface</a:t>
            </a:r>
            <a:r>
              <a:rPr lang="es-PR" baseline="0" dirty="0" smtClean="0"/>
              <a:t> </a:t>
            </a:r>
            <a:r>
              <a:rPr lang="es-PR" baseline="0" dirty="0" err="1" smtClean="0"/>
              <a:t>water</a:t>
            </a:r>
            <a:r>
              <a:rPr lang="es-PR" baseline="0" dirty="0" smtClean="0"/>
              <a:t> </a:t>
            </a:r>
            <a:r>
              <a:rPr lang="es-PR" baseline="0" dirty="0" err="1" smtClean="0"/>
              <a:t>turbidity</a:t>
            </a:r>
            <a:r>
              <a:rPr lang="es-PR" baseline="0" dirty="0" smtClean="0"/>
              <a:t> </a:t>
            </a:r>
            <a:r>
              <a:rPr lang="es-PR" baseline="0" dirty="0" err="1" smtClean="0"/>
              <a:t>should</a:t>
            </a:r>
            <a:r>
              <a:rPr lang="es-PR" baseline="0" dirty="0" smtClean="0"/>
              <a:t> </a:t>
            </a:r>
            <a:r>
              <a:rPr lang="es-PR" baseline="0" dirty="0" err="1" smtClean="0"/>
              <a:t>not</a:t>
            </a:r>
            <a:r>
              <a:rPr lang="es-PR" baseline="0" dirty="0" smtClean="0"/>
              <a:t> </a:t>
            </a:r>
            <a:r>
              <a:rPr lang="es-PR" baseline="0" dirty="0" err="1" smtClean="0"/>
              <a:t>exceed</a:t>
            </a:r>
            <a:r>
              <a:rPr lang="es-PR" baseline="0" dirty="0" smtClean="0"/>
              <a:t> 50 NTU </a:t>
            </a:r>
            <a:r>
              <a:rPr lang="es-PR" baseline="0" dirty="0" err="1" smtClean="0"/>
              <a:t>with</a:t>
            </a:r>
            <a:r>
              <a:rPr lang="es-PR" baseline="0" dirty="0" smtClean="0"/>
              <a:t> </a:t>
            </a:r>
            <a:r>
              <a:rPr lang="es-PR" baseline="0" dirty="0" err="1" smtClean="0"/>
              <a:t>the</a:t>
            </a:r>
            <a:r>
              <a:rPr lang="es-PR" baseline="0" dirty="0" smtClean="0"/>
              <a:t> </a:t>
            </a:r>
            <a:r>
              <a:rPr lang="es-PR" baseline="0" dirty="0" err="1" smtClean="0"/>
              <a:t>exception</a:t>
            </a:r>
            <a:r>
              <a:rPr lang="es-PR" baseline="0" dirty="0" smtClean="0"/>
              <a:t> of natural </a:t>
            </a:r>
            <a:r>
              <a:rPr lang="es-PR" baseline="0" dirty="0" err="1" smtClean="0"/>
              <a:t>phenomena</a:t>
            </a:r>
            <a:r>
              <a:rPr lang="es-PR" baseline="0" dirty="0" smtClean="0"/>
              <a:t>.</a:t>
            </a:r>
          </a:p>
        </p:txBody>
      </p:sp>
      <p:sp>
        <p:nvSpPr>
          <p:cNvPr id="4" name="Slide Number Placeholder 3"/>
          <p:cNvSpPr>
            <a:spLocks noGrp="1"/>
          </p:cNvSpPr>
          <p:nvPr>
            <p:ph type="sldNum" sz="quarter" idx="10"/>
          </p:nvPr>
        </p:nvSpPr>
        <p:spPr/>
        <p:txBody>
          <a:bodyPr/>
          <a:lstStyle/>
          <a:p>
            <a:fld id="{A21D76C8-952A-49BA-85BA-C45D053E55E1}" type="slidenum">
              <a:rPr lang="en-US" smtClean="0"/>
              <a:t>6</a:t>
            </a:fld>
            <a:endParaRPr lang="en-US"/>
          </a:p>
        </p:txBody>
      </p:sp>
    </p:spTree>
    <p:extLst>
      <p:ext uri="{BB962C8B-B14F-4D97-AF65-F5344CB8AC3E}">
        <p14:creationId xmlns:p14="http://schemas.microsoft.com/office/powerpoint/2010/main" val="256533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did a multivariable analysis using PAST.  According to this, in Limon River, turbidity and nitrate are the most relevant.   The same analysis for </a:t>
            </a:r>
            <a:r>
              <a:rPr lang="en-US" sz="1200" kern="1200" dirty="0" err="1" smtClean="0">
                <a:solidFill>
                  <a:schemeClr val="tx1"/>
                </a:solidFill>
                <a:effectLst/>
                <a:latin typeface="+mn-lt"/>
                <a:ea typeface="+mn-ea"/>
                <a:cs typeface="+mn-cs"/>
              </a:rPr>
              <a:t>Yunes</a:t>
            </a:r>
            <a:r>
              <a:rPr lang="en-US" sz="1200" kern="1200" dirty="0" smtClean="0">
                <a:solidFill>
                  <a:schemeClr val="tx1"/>
                </a:solidFill>
                <a:effectLst/>
                <a:latin typeface="+mn-lt"/>
                <a:ea typeface="+mn-ea"/>
                <a:cs typeface="+mn-cs"/>
              </a:rPr>
              <a:t> River indicated that ammonia and phosphate are the most relevant variables.  All those factors are related to agricultural activities by the use of fertilizers and by run-off. We have to mention that it was the raining season in PR.</a:t>
            </a:r>
          </a:p>
          <a:p>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7</a:t>
            </a:fld>
            <a:endParaRPr lang="en-US"/>
          </a:p>
        </p:txBody>
      </p:sp>
    </p:spTree>
    <p:extLst>
      <p:ext uri="{BB962C8B-B14F-4D97-AF65-F5344CB8AC3E}">
        <p14:creationId xmlns:p14="http://schemas.microsoft.com/office/powerpoint/2010/main" val="176601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density of individuals is determined by the amount of </a:t>
            </a:r>
            <a:r>
              <a:rPr lang="en-US" sz="1200" kern="1200" dirty="0" err="1" smtClean="0">
                <a:solidFill>
                  <a:schemeClr val="tx1"/>
                </a:solidFill>
                <a:effectLst/>
                <a:latin typeface="+mn-lt"/>
                <a:ea typeface="+mn-ea"/>
                <a:cs typeface="+mn-cs"/>
              </a:rPr>
              <a:t>macroarthropods</a:t>
            </a:r>
            <a:r>
              <a:rPr lang="en-US" sz="1200" kern="1200" dirty="0" smtClean="0">
                <a:solidFill>
                  <a:schemeClr val="tx1"/>
                </a:solidFill>
                <a:effectLst/>
                <a:latin typeface="+mn-lt"/>
                <a:ea typeface="+mn-ea"/>
                <a:cs typeface="+mn-cs"/>
              </a:rPr>
              <a:t> per unit area. The area was calculated by measuring a transect of 6.5m and multiplying by the wetted width. Observe that the densities are not very high in these rivers. In August, the highest concentration was observed in the </a:t>
            </a:r>
            <a:r>
              <a:rPr lang="en-US" sz="1200" kern="1200" dirty="0" err="1" smtClean="0">
                <a:solidFill>
                  <a:schemeClr val="tx1"/>
                </a:solidFill>
                <a:effectLst/>
                <a:latin typeface="+mn-lt"/>
                <a:ea typeface="+mn-ea"/>
                <a:cs typeface="+mn-cs"/>
              </a:rPr>
              <a:t>Yunes</a:t>
            </a:r>
            <a:r>
              <a:rPr lang="en-US" sz="1200" kern="1200" dirty="0" smtClean="0">
                <a:solidFill>
                  <a:schemeClr val="tx1"/>
                </a:solidFill>
                <a:effectLst/>
                <a:latin typeface="+mn-lt"/>
                <a:ea typeface="+mn-ea"/>
                <a:cs typeface="+mn-cs"/>
              </a:rPr>
              <a:t> river. In contrast, in November the highest concentration corresponds to Limon River.</a:t>
            </a:r>
          </a:p>
          <a:p>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8</a:t>
            </a:fld>
            <a:endParaRPr lang="en-US"/>
          </a:p>
        </p:txBody>
      </p:sp>
    </p:spTree>
    <p:extLst>
      <p:ext uri="{BB962C8B-B14F-4D97-AF65-F5344CB8AC3E}">
        <p14:creationId xmlns:p14="http://schemas.microsoft.com/office/powerpoint/2010/main" val="63399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total comparison of individuals collected. In August we captured a total of 89 individuals in Limón and 172 individuals in </a:t>
            </a:r>
            <a:r>
              <a:rPr lang="en-US" sz="1200" kern="1200" dirty="0" err="1" smtClean="0">
                <a:solidFill>
                  <a:schemeClr val="tx1"/>
                </a:solidFill>
                <a:effectLst/>
                <a:latin typeface="+mn-lt"/>
                <a:ea typeface="+mn-ea"/>
                <a:cs typeface="+mn-cs"/>
              </a:rPr>
              <a:t>Yunes</a:t>
            </a:r>
            <a:r>
              <a:rPr lang="en-US" sz="1200" kern="1200" dirty="0" smtClean="0">
                <a:solidFill>
                  <a:schemeClr val="tx1"/>
                </a:solidFill>
                <a:effectLst/>
                <a:latin typeface="+mn-lt"/>
                <a:ea typeface="+mn-ea"/>
                <a:cs typeface="+mn-cs"/>
              </a:rPr>
              <a:t>. If you look at the month of November the abundance was reduced in both rivers. In the Limon river we counted 75% less and </a:t>
            </a:r>
            <a:r>
              <a:rPr lang="en-US" sz="1200" kern="1200" dirty="0" err="1" smtClean="0">
                <a:solidFill>
                  <a:schemeClr val="tx1"/>
                </a:solidFill>
                <a:effectLst/>
                <a:latin typeface="+mn-lt"/>
                <a:ea typeface="+mn-ea"/>
                <a:cs typeface="+mn-cs"/>
              </a:rPr>
              <a:t>Yunes</a:t>
            </a:r>
            <a:r>
              <a:rPr lang="en-US" sz="1200" kern="1200" dirty="0" smtClean="0">
                <a:solidFill>
                  <a:schemeClr val="tx1"/>
                </a:solidFill>
                <a:effectLst/>
                <a:latin typeface="+mn-lt"/>
                <a:ea typeface="+mn-ea"/>
                <a:cs typeface="+mn-cs"/>
              </a:rPr>
              <a:t> River counted 87% less. Immediately we ask ourselves: Is the agricultural activity the cause of the reduction of these populations?</a:t>
            </a:r>
          </a:p>
          <a:p>
            <a:endParaRPr lang="es-PR" dirty="0"/>
          </a:p>
        </p:txBody>
      </p:sp>
      <p:sp>
        <p:nvSpPr>
          <p:cNvPr id="4" name="Slide Number Placeholder 3"/>
          <p:cNvSpPr>
            <a:spLocks noGrp="1"/>
          </p:cNvSpPr>
          <p:nvPr>
            <p:ph type="sldNum" sz="quarter" idx="10"/>
          </p:nvPr>
        </p:nvSpPr>
        <p:spPr/>
        <p:txBody>
          <a:bodyPr/>
          <a:lstStyle/>
          <a:p>
            <a:fld id="{A21D76C8-952A-49BA-85BA-C45D053E55E1}" type="slidenum">
              <a:rPr lang="en-US" smtClean="0"/>
              <a:t>9</a:t>
            </a:fld>
            <a:endParaRPr lang="en-US"/>
          </a:p>
        </p:txBody>
      </p:sp>
    </p:spTree>
    <p:extLst>
      <p:ext uri="{BB962C8B-B14F-4D97-AF65-F5344CB8AC3E}">
        <p14:creationId xmlns:p14="http://schemas.microsoft.com/office/powerpoint/2010/main" val="18947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01BCAC2-BA21-4C53-B97E-19EF92B0E9DF}" type="datetime1">
              <a:rPr lang="en-US" smtClean="0"/>
              <a:t>7/25/2017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B2D14E1-1634-4DE1-96BD-9639A290FECE}"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US" smtClean="0"/>
              <a:t>Funding provided by NSF EPS Grant #1101317</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1B197A-8568-4F41-932B-250C1570E152}" type="datetime1">
              <a:rPr lang="en-US" smtClean="0"/>
              <a:t>7/25/2017</a:t>
            </a:fld>
            <a:endParaRPr lang="en-US"/>
          </a:p>
        </p:txBody>
      </p:sp>
      <p:sp>
        <p:nvSpPr>
          <p:cNvPr id="5" name="Footer Placeholder 4"/>
          <p:cNvSpPr>
            <a:spLocks noGrp="1"/>
          </p:cNvSpPr>
          <p:nvPr>
            <p:ph type="ftr" sz="quarter" idx="11"/>
          </p:nvPr>
        </p:nvSpPr>
        <p:spPr/>
        <p:txBody>
          <a:bodyPr/>
          <a:lstStyle>
            <a:extLst/>
          </a:lstStyle>
          <a:p>
            <a:r>
              <a:rPr lang="en-US" smtClean="0"/>
              <a:t>Funding provided by NSF EPS Grant #1101317</a:t>
            </a:r>
            <a:endParaRPr lang="en-US"/>
          </a:p>
        </p:txBody>
      </p:sp>
      <p:sp>
        <p:nvSpPr>
          <p:cNvPr id="6" name="Slide Number Placeholder 5"/>
          <p:cNvSpPr>
            <a:spLocks noGrp="1"/>
          </p:cNvSpPr>
          <p:nvPr>
            <p:ph type="sldNum" sz="quarter" idx="12"/>
          </p:nvPr>
        </p:nvSpPr>
        <p:spPr/>
        <p:txBody>
          <a:bodyPr/>
          <a:lstStyle>
            <a:extLst/>
          </a:lstStyle>
          <a:p>
            <a:fld id="{7B2D14E1-1634-4DE1-96BD-9639A290FE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02FF4B-4E97-4ED7-A6AF-CB9408340DA3}" type="datetime1">
              <a:rPr lang="en-US" smtClean="0"/>
              <a:t>7/25/2017</a:t>
            </a:fld>
            <a:endParaRPr lang="en-US"/>
          </a:p>
        </p:txBody>
      </p:sp>
      <p:sp>
        <p:nvSpPr>
          <p:cNvPr id="5" name="Footer Placeholder 4"/>
          <p:cNvSpPr>
            <a:spLocks noGrp="1"/>
          </p:cNvSpPr>
          <p:nvPr>
            <p:ph type="ftr" sz="quarter" idx="11"/>
          </p:nvPr>
        </p:nvSpPr>
        <p:spPr/>
        <p:txBody>
          <a:bodyPr/>
          <a:lstStyle>
            <a:extLst/>
          </a:lstStyle>
          <a:p>
            <a:r>
              <a:rPr lang="en-US" smtClean="0"/>
              <a:t>Funding provided by NSF EPS Grant #1101317</a:t>
            </a:r>
            <a:endParaRPr lang="en-US"/>
          </a:p>
        </p:txBody>
      </p:sp>
      <p:sp>
        <p:nvSpPr>
          <p:cNvPr id="6" name="Slide Number Placeholder 5"/>
          <p:cNvSpPr>
            <a:spLocks noGrp="1"/>
          </p:cNvSpPr>
          <p:nvPr>
            <p:ph type="sldNum" sz="quarter" idx="12"/>
          </p:nvPr>
        </p:nvSpPr>
        <p:spPr/>
        <p:txBody>
          <a:bodyPr/>
          <a:lstStyle>
            <a:extLst/>
          </a:lstStyle>
          <a:p>
            <a:fld id="{7B2D14E1-1634-4DE1-96BD-9639A290FE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3FFE61-6A91-48CD-B910-C4B1677045EE}" type="datetime1">
              <a:rPr lang="en-US" smtClean="0"/>
              <a:t>7/25/2017</a:t>
            </a:fld>
            <a:endParaRPr lang="en-US"/>
          </a:p>
        </p:txBody>
      </p:sp>
      <p:sp>
        <p:nvSpPr>
          <p:cNvPr id="5" name="Footer Placeholder 4"/>
          <p:cNvSpPr>
            <a:spLocks noGrp="1"/>
          </p:cNvSpPr>
          <p:nvPr>
            <p:ph type="ftr" sz="quarter" idx="11"/>
          </p:nvPr>
        </p:nvSpPr>
        <p:spPr/>
        <p:txBody>
          <a:bodyPr/>
          <a:lstStyle>
            <a:extLst/>
          </a:lstStyle>
          <a:p>
            <a:r>
              <a:rPr lang="en-US" smtClean="0"/>
              <a:t>Funding provided by NSF EPS Grant #1101317</a:t>
            </a:r>
            <a:endParaRPr lang="en-US"/>
          </a:p>
        </p:txBody>
      </p:sp>
      <p:sp>
        <p:nvSpPr>
          <p:cNvPr id="6" name="Slide Number Placeholder 5"/>
          <p:cNvSpPr>
            <a:spLocks noGrp="1"/>
          </p:cNvSpPr>
          <p:nvPr>
            <p:ph type="sldNum" sz="quarter" idx="12"/>
          </p:nvPr>
        </p:nvSpPr>
        <p:spPr/>
        <p:txBody>
          <a:bodyPr/>
          <a:lstStyle>
            <a:extLst/>
          </a:lstStyle>
          <a:p>
            <a:fld id="{7B2D14E1-1634-4DE1-96BD-9639A290FE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2CBA3E4-F319-4B26-B7D0-12A8F338DA2C}" type="datetime1">
              <a:rPr lang="en-US" smtClean="0"/>
              <a:t>7/25/2017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B2D14E1-1634-4DE1-96BD-9639A290FECE}"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Funding provided by NSF EPS Grant #1101317</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F170CE-353A-404A-9AFB-56C092788FAD}" type="datetime1">
              <a:rPr lang="en-US" smtClean="0"/>
              <a:t>7/25/2017</a:t>
            </a:fld>
            <a:endParaRPr lang="en-US"/>
          </a:p>
        </p:txBody>
      </p:sp>
      <p:sp>
        <p:nvSpPr>
          <p:cNvPr id="6" name="Footer Placeholder 5"/>
          <p:cNvSpPr>
            <a:spLocks noGrp="1"/>
          </p:cNvSpPr>
          <p:nvPr>
            <p:ph type="ftr" sz="quarter" idx="11"/>
          </p:nvPr>
        </p:nvSpPr>
        <p:spPr/>
        <p:txBody>
          <a:bodyPr/>
          <a:lstStyle>
            <a:extLst/>
          </a:lstStyle>
          <a:p>
            <a:r>
              <a:rPr lang="en-US" smtClean="0"/>
              <a:t>Funding provided by NSF EPS Grant #1101317</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B2D14E1-1634-4DE1-96BD-9639A290FECE}"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605A639-F1F8-4E25-A9FB-DB708A36DEEA}" type="datetime1">
              <a:rPr lang="en-US" smtClean="0"/>
              <a:t>7/25/2017</a:t>
            </a:fld>
            <a:endParaRPr lang="en-US"/>
          </a:p>
        </p:txBody>
      </p:sp>
      <p:sp>
        <p:nvSpPr>
          <p:cNvPr id="8" name="Footer Placeholder 7"/>
          <p:cNvSpPr>
            <a:spLocks noGrp="1"/>
          </p:cNvSpPr>
          <p:nvPr>
            <p:ph type="ftr" sz="quarter" idx="11"/>
          </p:nvPr>
        </p:nvSpPr>
        <p:spPr/>
        <p:txBody>
          <a:bodyPr/>
          <a:lstStyle>
            <a:extLst/>
          </a:lstStyle>
          <a:p>
            <a:r>
              <a:rPr lang="en-US" smtClean="0"/>
              <a:t>Funding provided by NSF EPS Grant #1101317</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B2D14E1-1634-4DE1-96BD-9639A290FE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56DCC73-1001-42F6-BCE9-CDE5A985E928}" type="datetime1">
              <a:rPr lang="en-US" smtClean="0"/>
              <a:t>7/25/2017</a:t>
            </a:fld>
            <a:endParaRPr lang="en-US"/>
          </a:p>
        </p:txBody>
      </p:sp>
      <p:sp>
        <p:nvSpPr>
          <p:cNvPr id="4" name="Footer Placeholder 3"/>
          <p:cNvSpPr>
            <a:spLocks noGrp="1"/>
          </p:cNvSpPr>
          <p:nvPr>
            <p:ph type="ftr" sz="quarter" idx="11"/>
          </p:nvPr>
        </p:nvSpPr>
        <p:spPr/>
        <p:txBody>
          <a:bodyPr/>
          <a:lstStyle>
            <a:extLst/>
          </a:lstStyle>
          <a:p>
            <a:r>
              <a:rPr lang="en-US" smtClean="0"/>
              <a:t>Funding provided by NSF EPS Grant #1101317</a:t>
            </a:r>
            <a:endParaRPr lang="en-US"/>
          </a:p>
        </p:txBody>
      </p:sp>
      <p:sp>
        <p:nvSpPr>
          <p:cNvPr id="5" name="Slide Number Placeholder 4"/>
          <p:cNvSpPr>
            <a:spLocks noGrp="1"/>
          </p:cNvSpPr>
          <p:nvPr>
            <p:ph type="sldNum" sz="quarter" idx="12"/>
          </p:nvPr>
        </p:nvSpPr>
        <p:spPr/>
        <p:txBody>
          <a:bodyPr/>
          <a:lstStyle>
            <a:extLst/>
          </a:lstStyle>
          <a:p>
            <a:fld id="{7B2D14E1-1634-4DE1-96BD-9639A290FECE}"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C5751E-1025-42D7-BC23-EC5166E287AC}" type="datetime1">
              <a:rPr lang="en-US" smtClean="0"/>
              <a:t>7/25/2017</a:t>
            </a:fld>
            <a:endParaRPr lang="en-US"/>
          </a:p>
        </p:txBody>
      </p:sp>
      <p:sp>
        <p:nvSpPr>
          <p:cNvPr id="3" name="Footer Placeholder 2"/>
          <p:cNvSpPr>
            <a:spLocks noGrp="1"/>
          </p:cNvSpPr>
          <p:nvPr>
            <p:ph type="ftr" sz="quarter" idx="11"/>
          </p:nvPr>
        </p:nvSpPr>
        <p:spPr/>
        <p:txBody>
          <a:bodyPr/>
          <a:lstStyle>
            <a:extLst/>
          </a:lstStyle>
          <a:p>
            <a:r>
              <a:rPr lang="en-US" smtClean="0"/>
              <a:t>Funding provided by NSF EPS Grant #1101317</a:t>
            </a:r>
            <a:endParaRPr lang="en-US"/>
          </a:p>
        </p:txBody>
      </p:sp>
      <p:sp>
        <p:nvSpPr>
          <p:cNvPr id="4" name="Slide Number Placeholder 3"/>
          <p:cNvSpPr>
            <a:spLocks noGrp="1"/>
          </p:cNvSpPr>
          <p:nvPr>
            <p:ph type="sldNum" sz="quarter" idx="12"/>
          </p:nvPr>
        </p:nvSpPr>
        <p:spPr/>
        <p:txBody>
          <a:bodyPr/>
          <a:lstStyle>
            <a:extLst/>
          </a:lstStyle>
          <a:p>
            <a:fld id="{7B2D14E1-1634-4DE1-96BD-9639A290FE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06E09F0-B489-4E25-89C7-07916DE6A9AC}" type="datetime1">
              <a:rPr lang="en-US" smtClean="0"/>
              <a:t>7/25/2017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B2D14E1-1634-4DE1-96BD-9639A290FECE}"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Funding provided by NSF EPS Grant #1101317</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9DFD245-EE3A-4ACC-AF92-BD8D94EFF88C}" type="datetime1">
              <a:rPr lang="en-US" smtClean="0"/>
              <a:t>7/25/2017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B2D14E1-1634-4DE1-96BD-9639A290FECE}"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Funding provided by NSF EPS Grant #1101317</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Funding provided by NSF EPS Grant #1101317</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3AF9B7-5742-454F-8ECF-8A072D19A9A9}" type="datetime1">
              <a:rPr lang="en-US" smtClean="0"/>
              <a:t>7/25/2017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B2D14E1-1634-4DE1-96BD-9639A290FECE}"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52400" y="0"/>
            <a:ext cx="8821737"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a:xfrm>
            <a:off x="333829" y="228600"/>
            <a:ext cx="8429171" cy="3048000"/>
          </a:xfrm>
        </p:spPr>
        <p:txBody>
          <a:bodyPr>
            <a:normAutofit/>
          </a:bodyPr>
          <a:lstStyle/>
          <a:p>
            <a:pPr algn="ctr"/>
            <a:r>
              <a:rPr lang="en-US" dirty="0" smtClean="0">
                <a:solidFill>
                  <a:schemeClr val="bg1">
                    <a:lumMod val="95000"/>
                    <a:lumOff val="5000"/>
                  </a:schemeClr>
                </a:solidFill>
                <a:effectLst/>
              </a:rPr>
              <a:t>Effects of agricultural activities on </a:t>
            </a:r>
            <a:r>
              <a:rPr lang="en-US" dirty="0" err="1" smtClean="0">
                <a:solidFill>
                  <a:schemeClr val="bg1">
                    <a:lumMod val="95000"/>
                    <a:lumOff val="5000"/>
                  </a:schemeClr>
                </a:solidFill>
                <a:effectLst/>
              </a:rPr>
              <a:t>physico</a:t>
            </a:r>
            <a:r>
              <a:rPr lang="en-US" dirty="0" smtClean="0">
                <a:solidFill>
                  <a:schemeClr val="bg1">
                    <a:lumMod val="95000"/>
                    <a:lumOff val="5000"/>
                  </a:schemeClr>
                </a:solidFill>
                <a:effectLst/>
              </a:rPr>
              <a:t>-chemical parameters and benthic </a:t>
            </a:r>
            <a:r>
              <a:rPr lang="en-US" dirty="0" err="1" smtClean="0">
                <a:solidFill>
                  <a:schemeClr val="bg1">
                    <a:lumMod val="95000"/>
                    <a:lumOff val="5000"/>
                  </a:schemeClr>
                </a:solidFill>
                <a:effectLst/>
              </a:rPr>
              <a:t>macroarthropods</a:t>
            </a:r>
            <a:endParaRPr lang="en-US" dirty="0">
              <a:solidFill>
                <a:schemeClr val="bg1">
                  <a:lumMod val="95000"/>
                  <a:lumOff val="5000"/>
                </a:schemeClr>
              </a:solidFill>
              <a:effectLst/>
            </a:endParaRPr>
          </a:p>
        </p:txBody>
      </p:sp>
      <p:sp>
        <p:nvSpPr>
          <p:cNvPr id="6" name="Subtitle 5"/>
          <p:cNvSpPr>
            <a:spLocks noGrp="1"/>
          </p:cNvSpPr>
          <p:nvPr>
            <p:ph type="subTitle" idx="1"/>
          </p:nvPr>
        </p:nvSpPr>
        <p:spPr>
          <a:xfrm>
            <a:off x="257968" y="4114800"/>
            <a:ext cx="8610600" cy="1669143"/>
          </a:xfrm>
        </p:spPr>
        <p:txBody>
          <a:bodyPr>
            <a:normAutofit/>
          </a:bodyPr>
          <a:lstStyle/>
          <a:p>
            <a:pPr algn="ctr"/>
            <a:r>
              <a:rPr lang="en-US" sz="2000" b="1" dirty="0" smtClean="0"/>
              <a:t>By: </a:t>
            </a:r>
            <a:r>
              <a:rPr lang="en-US" sz="2000" b="1" dirty="0" err="1" smtClean="0"/>
              <a:t>Darissy</a:t>
            </a:r>
            <a:r>
              <a:rPr lang="en-US" sz="2000" b="1" dirty="0" smtClean="0"/>
              <a:t> </a:t>
            </a:r>
            <a:r>
              <a:rPr lang="en-US" sz="2000" b="1" dirty="0" err="1" smtClean="0"/>
              <a:t>Matías</a:t>
            </a:r>
            <a:r>
              <a:rPr lang="en-US" sz="2000" b="1" dirty="0" smtClean="0"/>
              <a:t> Serrano &amp; Alana V. </a:t>
            </a:r>
            <a:r>
              <a:rPr lang="en-US" sz="2000" b="1" dirty="0" err="1" smtClean="0"/>
              <a:t>Quiles</a:t>
            </a:r>
            <a:r>
              <a:rPr lang="en-US" sz="2000" b="1" dirty="0" smtClean="0"/>
              <a:t> Trinidad</a:t>
            </a:r>
          </a:p>
          <a:p>
            <a:pPr algn="ctr"/>
            <a:r>
              <a:rPr lang="en-US" sz="2000" b="1" dirty="0" smtClean="0"/>
              <a:t>Prof. Rose M. Trinidad</a:t>
            </a:r>
          </a:p>
          <a:p>
            <a:pPr algn="ctr"/>
            <a:r>
              <a:rPr lang="en-US" sz="2000" b="1" dirty="0" smtClean="0"/>
              <a:t>Juan Ponce de León High School</a:t>
            </a:r>
          </a:p>
          <a:p>
            <a:pPr algn="ctr"/>
            <a:r>
              <a:rPr lang="en-US" sz="2000" b="1" dirty="0" smtClean="0"/>
              <a:t>Florida, Puerto Rico</a:t>
            </a:r>
            <a:endParaRPr lang="en-US" sz="2000" b="1" dirty="0"/>
          </a:p>
        </p:txBody>
      </p:sp>
      <p:pic>
        <p:nvPicPr>
          <p:cNvPr id="1026" name="Picture 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800" y="6158700"/>
            <a:ext cx="785813" cy="57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0" y="6172199"/>
            <a:ext cx="11271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005688" y="6172199"/>
            <a:ext cx="18113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screen">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5181599" y="6263481"/>
            <a:ext cx="2232025" cy="5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screen">
            <a:extLst>
              <a:ext uri="{BEBA8EAE-BF5A-486C-A8C5-ECC9F3942E4B}">
                <a14:imgProps xmlns:a14="http://schemas.microsoft.com/office/drawing/2010/main">
                  <a14:imgLayer r:embed="rId11">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7772400" y="6046786"/>
            <a:ext cx="1201737" cy="76835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3"/>
          <p:cNvSpPr>
            <a:spLocks noGrp="1"/>
          </p:cNvSpPr>
          <p:nvPr>
            <p:ph type="ftr" sz="quarter" idx="11"/>
          </p:nvPr>
        </p:nvSpPr>
        <p:spPr>
          <a:xfrm>
            <a:off x="2087562" y="5638800"/>
            <a:ext cx="4775827" cy="407986"/>
          </a:xfrm>
        </p:spPr>
        <p:txBody>
          <a:bodyPr/>
          <a:lstStyle/>
          <a:p>
            <a:r>
              <a:rPr lang="en-US" sz="1500" b="1" dirty="0" smtClean="0">
                <a:solidFill>
                  <a:schemeClr val="bg1">
                    <a:lumMod val="95000"/>
                    <a:lumOff val="5000"/>
                  </a:schemeClr>
                </a:solidFill>
              </a:rPr>
              <a:t>Funding provided by NSF EPS Grant #1101317</a:t>
            </a:r>
            <a:endParaRPr lang="en-US" sz="1500" b="1" dirty="0">
              <a:solidFill>
                <a:schemeClr val="bg1">
                  <a:lumMod val="95000"/>
                  <a:lumOff val="5000"/>
                </a:schemeClr>
              </a:solidFill>
            </a:endParaRPr>
          </a:p>
        </p:txBody>
      </p:sp>
    </p:spTree>
    <p:extLst>
      <p:ext uri="{BB962C8B-B14F-4D97-AF65-F5344CB8AC3E}">
        <p14:creationId xmlns:p14="http://schemas.microsoft.com/office/powerpoint/2010/main" val="1248699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438400" y="6324600"/>
            <a:ext cx="4212264" cy="274320"/>
          </a:xfrm>
        </p:spPr>
        <p:txBody>
          <a:bodyPr/>
          <a:lstStyle/>
          <a:p>
            <a:r>
              <a:rPr lang="en-US" sz="1400" dirty="0" smtClean="0">
                <a:solidFill>
                  <a:schemeClr val="tx1"/>
                </a:solidFill>
              </a:rPr>
              <a:t>Funding provided by NSF EPS Grant #1101317</a:t>
            </a:r>
            <a:endParaRPr lang="en-US" sz="1400" dirty="0">
              <a:solidFill>
                <a:schemeClr val="tx1"/>
              </a:solidFill>
            </a:endParaRPr>
          </a:p>
        </p:txBody>
      </p:sp>
      <p:graphicFrame>
        <p:nvGraphicFramePr>
          <p:cNvPr id="4" name="Chart 3"/>
          <p:cNvGraphicFramePr>
            <a:graphicFrameLocks/>
          </p:cNvGraphicFramePr>
          <p:nvPr>
            <p:extLst>
              <p:ext uri="{D42A27DB-BD31-4B8C-83A1-F6EECF244321}">
                <p14:modId xmlns:p14="http://schemas.microsoft.com/office/powerpoint/2010/main" val="2690427170"/>
              </p:ext>
            </p:extLst>
          </p:nvPr>
        </p:nvGraphicFramePr>
        <p:xfrm>
          <a:off x="762000" y="838200"/>
          <a:ext cx="7848600" cy="5281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537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438400" y="6324600"/>
            <a:ext cx="4212264" cy="274320"/>
          </a:xfrm>
        </p:spPr>
        <p:txBody>
          <a:bodyPr/>
          <a:lstStyle/>
          <a:p>
            <a:r>
              <a:rPr lang="en-US" sz="1400" b="1" dirty="0" smtClean="0">
                <a:solidFill>
                  <a:schemeClr val="tx1"/>
                </a:solidFill>
              </a:rPr>
              <a:t>Funding provided by NSF EPS Grant #1101317</a:t>
            </a:r>
            <a:endParaRPr lang="en-US" sz="1400" b="1"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2963710654"/>
              </p:ext>
            </p:extLst>
          </p:nvPr>
        </p:nvGraphicFramePr>
        <p:xfrm>
          <a:off x="533400" y="990600"/>
          <a:ext cx="8077200" cy="4964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7673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3218"/>
            <a:ext cx="8229600" cy="1042182"/>
          </a:xfrm>
        </p:spPr>
        <p:txBody>
          <a:bodyPr anchor="t">
            <a:noAutofit/>
          </a:bodyPr>
          <a:lstStyle/>
          <a:p>
            <a:pPr algn="ctr"/>
            <a:r>
              <a:rPr lang="es-PR" sz="3600" dirty="0" err="1" smtClean="0">
                <a:effectLst/>
              </a:rPr>
              <a:t>Families</a:t>
            </a:r>
            <a:r>
              <a:rPr lang="es-PR" sz="3600" dirty="0" smtClean="0">
                <a:effectLst/>
              </a:rPr>
              <a:t> </a:t>
            </a:r>
            <a:r>
              <a:rPr lang="es-PR" sz="3600" dirty="0" err="1" smtClean="0">
                <a:effectLst/>
              </a:rPr>
              <a:t>present</a:t>
            </a:r>
            <a:r>
              <a:rPr lang="es-PR" sz="3600" dirty="0" smtClean="0">
                <a:effectLst/>
              </a:rPr>
              <a:t> in </a:t>
            </a:r>
            <a:r>
              <a:rPr lang="es-PR" sz="3600" dirty="0" err="1" smtClean="0">
                <a:effectLst/>
              </a:rPr>
              <a:t>both</a:t>
            </a:r>
            <a:r>
              <a:rPr lang="es-PR" sz="3600" dirty="0" smtClean="0">
                <a:effectLst/>
              </a:rPr>
              <a:t> </a:t>
            </a:r>
            <a:r>
              <a:rPr lang="es-PR" sz="3600" dirty="0" err="1" smtClean="0">
                <a:effectLst/>
              </a:rPr>
              <a:t>rivers</a:t>
            </a:r>
            <a:endParaRPr lang="es-PR" sz="3600" dirty="0">
              <a:effectLst/>
            </a:endParaRPr>
          </a:p>
        </p:txBody>
      </p:sp>
      <p:sp>
        <p:nvSpPr>
          <p:cNvPr id="2" name="Footer Placeholder 1"/>
          <p:cNvSpPr>
            <a:spLocks noGrp="1"/>
          </p:cNvSpPr>
          <p:nvPr>
            <p:ph type="ftr" sz="quarter" idx="11"/>
          </p:nvPr>
        </p:nvSpPr>
        <p:spPr>
          <a:xfrm>
            <a:off x="228600" y="6324600"/>
            <a:ext cx="4212264" cy="274320"/>
          </a:xfrm>
        </p:spPr>
        <p:txBody>
          <a:bodyPr/>
          <a:lstStyle/>
          <a:p>
            <a:r>
              <a:rPr lang="en-US" sz="1400" b="1" dirty="0" smtClean="0">
                <a:solidFill>
                  <a:schemeClr val="tx1"/>
                </a:solidFill>
              </a:rPr>
              <a:t>Funding provided by NSF EPS Grant #1101317</a:t>
            </a:r>
            <a:endParaRPr lang="en-US" sz="1400"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70820466"/>
              </p:ext>
            </p:extLst>
          </p:nvPr>
        </p:nvGraphicFramePr>
        <p:xfrm>
          <a:off x="609600" y="1524001"/>
          <a:ext cx="8001000" cy="3810000"/>
        </p:xfrm>
        <a:graphic>
          <a:graphicData uri="http://schemas.openxmlformats.org/drawingml/2006/table">
            <a:tbl>
              <a:tblPr firstRow="1" bandRow="1">
                <a:tableStyleId>{5C22544A-7EE6-4342-B048-85BDC9FD1C3A}</a:tableStyleId>
              </a:tblPr>
              <a:tblGrid>
                <a:gridCol w="2667000"/>
                <a:gridCol w="2667000"/>
                <a:gridCol w="2667000"/>
              </a:tblGrid>
              <a:tr h="921192">
                <a:tc>
                  <a:txBody>
                    <a:bodyPr/>
                    <a:lstStyle/>
                    <a:p>
                      <a:pPr algn="ctr"/>
                      <a:r>
                        <a:rPr lang="es-PR" dirty="0" err="1" smtClean="0"/>
                        <a:t>Yunes</a:t>
                      </a:r>
                      <a:r>
                        <a:rPr lang="es-PR" dirty="0" smtClean="0"/>
                        <a:t> </a:t>
                      </a:r>
                      <a:r>
                        <a:rPr lang="es-PR" dirty="0" err="1" smtClean="0"/>
                        <a:t>River</a:t>
                      </a:r>
                      <a:endParaRPr lang="es-PR" dirty="0" smtClean="0"/>
                    </a:p>
                    <a:p>
                      <a:pPr algn="ctr"/>
                      <a:endParaRPr lang="es-PR" dirty="0"/>
                    </a:p>
                  </a:txBody>
                  <a:tcPr/>
                </a:tc>
                <a:tc>
                  <a:txBody>
                    <a:bodyPr/>
                    <a:lstStyle/>
                    <a:p>
                      <a:pPr algn="ctr"/>
                      <a:r>
                        <a:rPr lang="es-PR" dirty="0" err="1" smtClean="0"/>
                        <a:t>Families</a:t>
                      </a:r>
                      <a:endParaRPr lang="es-PR" dirty="0"/>
                    </a:p>
                  </a:txBody>
                  <a:tcPr/>
                </a:tc>
                <a:tc>
                  <a:txBody>
                    <a:bodyPr/>
                    <a:lstStyle/>
                    <a:p>
                      <a:pPr algn="ctr"/>
                      <a:r>
                        <a:rPr lang="es-PR" dirty="0" err="1" smtClean="0"/>
                        <a:t>Limon</a:t>
                      </a:r>
                      <a:r>
                        <a:rPr lang="es-PR" dirty="0" smtClean="0"/>
                        <a:t> </a:t>
                      </a:r>
                      <a:r>
                        <a:rPr lang="es-PR" dirty="0" err="1" smtClean="0"/>
                        <a:t>River</a:t>
                      </a:r>
                      <a:endParaRPr lang="es-PR" dirty="0"/>
                    </a:p>
                  </a:txBody>
                  <a:tcPr/>
                </a:tc>
              </a:tr>
              <a:tr h="481468">
                <a:tc>
                  <a:txBody>
                    <a:bodyPr/>
                    <a:lstStyle/>
                    <a:p>
                      <a:pPr algn="ctr"/>
                      <a:r>
                        <a:rPr lang="es-PR" dirty="0" smtClean="0"/>
                        <a:t>7</a:t>
                      </a:r>
                      <a:endParaRPr lang="es-PR" dirty="0"/>
                    </a:p>
                  </a:txBody>
                  <a:tcPr/>
                </a:tc>
                <a:tc>
                  <a:txBody>
                    <a:bodyPr/>
                    <a:lstStyle/>
                    <a:p>
                      <a:pPr algn="ctr"/>
                      <a:r>
                        <a:rPr lang="es-PR" dirty="0" err="1" smtClean="0"/>
                        <a:t>Chironomidae</a:t>
                      </a:r>
                      <a:endParaRPr lang="es-PR" dirty="0"/>
                    </a:p>
                  </a:txBody>
                  <a:tcPr/>
                </a:tc>
                <a:tc>
                  <a:txBody>
                    <a:bodyPr/>
                    <a:lstStyle/>
                    <a:p>
                      <a:pPr algn="ctr"/>
                      <a:r>
                        <a:rPr lang="es-PR" dirty="0" smtClean="0"/>
                        <a:t>28</a:t>
                      </a:r>
                      <a:endParaRPr lang="es-PR" dirty="0"/>
                    </a:p>
                  </a:txBody>
                  <a:tcPr/>
                </a:tc>
              </a:tr>
              <a:tr h="481468">
                <a:tc>
                  <a:txBody>
                    <a:bodyPr/>
                    <a:lstStyle/>
                    <a:p>
                      <a:pPr algn="ctr"/>
                      <a:r>
                        <a:rPr lang="es-PR" dirty="0" smtClean="0"/>
                        <a:t>42</a:t>
                      </a:r>
                    </a:p>
                  </a:txBody>
                  <a:tcPr/>
                </a:tc>
                <a:tc>
                  <a:txBody>
                    <a:bodyPr/>
                    <a:lstStyle/>
                    <a:p>
                      <a:pPr algn="ctr"/>
                      <a:r>
                        <a:rPr lang="es-PR" dirty="0" err="1" smtClean="0"/>
                        <a:t>Heptagenidae</a:t>
                      </a:r>
                      <a:endParaRPr lang="es-PR" dirty="0"/>
                    </a:p>
                  </a:txBody>
                  <a:tcPr/>
                </a:tc>
                <a:tc>
                  <a:txBody>
                    <a:bodyPr/>
                    <a:lstStyle/>
                    <a:p>
                      <a:pPr algn="ctr"/>
                      <a:r>
                        <a:rPr lang="es-PR" dirty="0" smtClean="0"/>
                        <a:t>3</a:t>
                      </a:r>
                      <a:endParaRPr lang="es-PR" dirty="0"/>
                    </a:p>
                  </a:txBody>
                  <a:tcPr/>
                </a:tc>
              </a:tr>
              <a:tr h="481468">
                <a:tc>
                  <a:txBody>
                    <a:bodyPr/>
                    <a:lstStyle/>
                    <a:p>
                      <a:pPr algn="ctr"/>
                      <a:r>
                        <a:rPr lang="es-PR" dirty="0" smtClean="0"/>
                        <a:t>2</a:t>
                      </a:r>
                      <a:endParaRPr lang="es-PR" dirty="0"/>
                    </a:p>
                  </a:txBody>
                  <a:tcPr/>
                </a:tc>
                <a:tc>
                  <a:txBody>
                    <a:bodyPr/>
                    <a:lstStyle/>
                    <a:p>
                      <a:pPr algn="ctr"/>
                      <a:r>
                        <a:rPr lang="es-PR" dirty="0" err="1" smtClean="0"/>
                        <a:t>Philopotomidae</a:t>
                      </a:r>
                      <a:endParaRPr lang="es-PR" dirty="0"/>
                    </a:p>
                  </a:txBody>
                  <a:tcPr/>
                </a:tc>
                <a:tc>
                  <a:txBody>
                    <a:bodyPr/>
                    <a:lstStyle/>
                    <a:p>
                      <a:pPr algn="ctr"/>
                      <a:r>
                        <a:rPr lang="es-PR" dirty="0" smtClean="0"/>
                        <a:t>19</a:t>
                      </a:r>
                      <a:endParaRPr lang="es-PR" dirty="0"/>
                    </a:p>
                  </a:txBody>
                  <a:tcPr/>
                </a:tc>
              </a:tr>
              <a:tr h="481468">
                <a:tc>
                  <a:txBody>
                    <a:bodyPr/>
                    <a:lstStyle/>
                    <a:p>
                      <a:pPr algn="ctr"/>
                      <a:r>
                        <a:rPr lang="es-PR" dirty="0" smtClean="0"/>
                        <a:t>1</a:t>
                      </a:r>
                      <a:endParaRPr lang="es-PR" dirty="0"/>
                    </a:p>
                  </a:txBody>
                  <a:tcPr/>
                </a:tc>
                <a:tc>
                  <a:txBody>
                    <a:bodyPr/>
                    <a:lstStyle/>
                    <a:p>
                      <a:pPr algn="ctr"/>
                      <a:r>
                        <a:rPr lang="es-PR" dirty="0" err="1" smtClean="0"/>
                        <a:t>Pyralidae</a:t>
                      </a:r>
                      <a:endParaRPr lang="es-PR" dirty="0"/>
                    </a:p>
                  </a:txBody>
                  <a:tcPr/>
                </a:tc>
                <a:tc>
                  <a:txBody>
                    <a:bodyPr/>
                    <a:lstStyle/>
                    <a:p>
                      <a:pPr algn="ctr"/>
                      <a:r>
                        <a:rPr lang="es-PR" dirty="0" smtClean="0"/>
                        <a:t>7</a:t>
                      </a:r>
                      <a:endParaRPr lang="es-PR" dirty="0"/>
                    </a:p>
                  </a:txBody>
                  <a:tcPr/>
                </a:tc>
              </a:tr>
              <a:tr h="481468">
                <a:tc>
                  <a:txBody>
                    <a:bodyPr/>
                    <a:lstStyle/>
                    <a:p>
                      <a:pPr algn="ctr"/>
                      <a:r>
                        <a:rPr lang="es-PR" dirty="0" smtClean="0"/>
                        <a:t>1</a:t>
                      </a:r>
                      <a:endParaRPr lang="es-PR" dirty="0"/>
                    </a:p>
                  </a:txBody>
                  <a:tcPr/>
                </a:tc>
                <a:tc>
                  <a:txBody>
                    <a:bodyPr/>
                    <a:lstStyle/>
                    <a:p>
                      <a:pPr algn="ctr"/>
                      <a:r>
                        <a:rPr lang="es-PR" dirty="0" err="1" smtClean="0"/>
                        <a:t>Hydropschidae</a:t>
                      </a:r>
                      <a:endParaRPr lang="es-PR" dirty="0"/>
                    </a:p>
                  </a:txBody>
                  <a:tcPr/>
                </a:tc>
                <a:tc>
                  <a:txBody>
                    <a:bodyPr/>
                    <a:lstStyle/>
                    <a:p>
                      <a:pPr algn="ctr"/>
                      <a:r>
                        <a:rPr lang="es-PR" dirty="0" smtClean="0"/>
                        <a:t>2</a:t>
                      </a:r>
                      <a:endParaRPr lang="es-PR" dirty="0"/>
                    </a:p>
                  </a:txBody>
                  <a:tcPr/>
                </a:tc>
              </a:tr>
              <a:tr h="481468">
                <a:tc>
                  <a:txBody>
                    <a:bodyPr/>
                    <a:lstStyle/>
                    <a:p>
                      <a:pPr algn="ctr"/>
                      <a:r>
                        <a:rPr lang="es-PR" dirty="0" smtClean="0"/>
                        <a:t>22</a:t>
                      </a:r>
                      <a:endParaRPr lang="es-PR" dirty="0"/>
                    </a:p>
                  </a:txBody>
                  <a:tcPr/>
                </a:tc>
                <a:tc>
                  <a:txBody>
                    <a:bodyPr/>
                    <a:lstStyle/>
                    <a:p>
                      <a:pPr algn="ctr"/>
                      <a:r>
                        <a:rPr lang="es-PR" dirty="0" err="1" smtClean="0"/>
                        <a:t>Elmidae</a:t>
                      </a:r>
                      <a:endParaRPr lang="es-PR" dirty="0"/>
                    </a:p>
                  </a:txBody>
                  <a:tcPr/>
                </a:tc>
                <a:tc>
                  <a:txBody>
                    <a:bodyPr/>
                    <a:lstStyle/>
                    <a:p>
                      <a:pPr algn="ctr"/>
                      <a:r>
                        <a:rPr lang="es-PR" dirty="0" smtClean="0"/>
                        <a:t>15</a:t>
                      </a:r>
                      <a:endParaRPr lang="es-PR" dirty="0"/>
                    </a:p>
                  </a:txBody>
                  <a:tcPr/>
                </a:tc>
              </a:tr>
            </a:tbl>
          </a:graphicData>
        </a:graphic>
      </p:graphicFrame>
      <p:sp>
        <p:nvSpPr>
          <p:cNvPr id="7" name="Rectangle 6"/>
          <p:cNvSpPr/>
          <p:nvPr/>
        </p:nvSpPr>
        <p:spPr>
          <a:xfrm>
            <a:off x="1752600" y="5486400"/>
            <a:ext cx="5867400" cy="707886"/>
          </a:xfrm>
          <a:prstGeom prst="rect">
            <a:avLst/>
          </a:prstGeom>
        </p:spPr>
        <p:txBody>
          <a:bodyPr wrap="square">
            <a:spAutoFit/>
          </a:bodyPr>
          <a:lstStyle/>
          <a:p>
            <a:pPr algn="ctr"/>
            <a:r>
              <a:rPr lang="en-US" sz="2000" dirty="0"/>
              <a:t>Shannon Diversity Index: </a:t>
            </a:r>
            <a:br>
              <a:rPr lang="en-US" sz="2000" dirty="0"/>
            </a:br>
            <a:r>
              <a:rPr lang="en-US" sz="2000" dirty="0" err="1"/>
              <a:t>Yunes</a:t>
            </a:r>
            <a:r>
              <a:rPr lang="en-US" sz="2000" dirty="0"/>
              <a:t> 1.51 low and Limon 1.93 low</a:t>
            </a:r>
            <a:endParaRPr lang="es-PR" sz="2000" dirty="0"/>
          </a:p>
        </p:txBody>
      </p:sp>
    </p:spTree>
    <p:extLst>
      <p:ext uri="{BB962C8B-B14F-4D97-AF65-F5344CB8AC3E}">
        <p14:creationId xmlns:p14="http://schemas.microsoft.com/office/powerpoint/2010/main" val="75352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lvl="0"/>
            <a:r>
              <a:rPr lang="en-US" sz="2400" dirty="0"/>
              <a:t>After studying the measurements of nitrate, phosphate and ammonia concentrations and the diversity of </a:t>
            </a:r>
            <a:r>
              <a:rPr lang="en-US" sz="2400" dirty="0" err="1"/>
              <a:t>macroarthropods</a:t>
            </a:r>
            <a:r>
              <a:rPr lang="en-US" sz="2400" dirty="0"/>
              <a:t>, we can conclude from the multivariable analysis that the increase in the concentrations of these parameters adversely affect diversity. These </a:t>
            </a:r>
            <a:r>
              <a:rPr lang="en-US" sz="2400" dirty="0" smtClean="0"/>
              <a:t>results </a:t>
            </a:r>
            <a:r>
              <a:rPr lang="en-US" sz="2400" dirty="0"/>
              <a:t>validate our hypothesis</a:t>
            </a:r>
            <a:r>
              <a:rPr lang="en-US" sz="2400" dirty="0" smtClean="0"/>
              <a:t>.</a:t>
            </a:r>
          </a:p>
          <a:p>
            <a:pPr marL="0" lvl="0" indent="0">
              <a:buNone/>
            </a:pPr>
            <a:endParaRPr lang="en-US" sz="2400" dirty="0" smtClean="0"/>
          </a:p>
          <a:p>
            <a:r>
              <a:rPr lang="en-US" sz="2400" dirty="0"/>
              <a:t>We plan to continue this research in the dry season, </a:t>
            </a:r>
            <a:r>
              <a:rPr lang="en-US" sz="2400" dirty="0" smtClean="0"/>
              <a:t>considering </a:t>
            </a:r>
            <a:r>
              <a:rPr lang="en-US" sz="2400" dirty="0"/>
              <a:t>that there will be less runoff on agricultural land.</a:t>
            </a:r>
          </a:p>
          <a:p>
            <a:pPr lvl="0"/>
            <a:endParaRPr lang="en-US" sz="2400" dirty="0"/>
          </a:p>
        </p:txBody>
      </p:sp>
      <p:sp>
        <p:nvSpPr>
          <p:cNvPr id="4" name="Footer Placeholder 3"/>
          <p:cNvSpPr>
            <a:spLocks noGrp="1"/>
          </p:cNvSpPr>
          <p:nvPr>
            <p:ph type="ftr" sz="quarter" idx="11"/>
          </p:nvPr>
        </p:nvSpPr>
        <p:spPr>
          <a:xfrm>
            <a:off x="2438400" y="6172200"/>
            <a:ext cx="4212264" cy="274320"/>
          </a:xfrm>
        </p:spPr>
        <p:txBody>
          <a:bodyPr/>
          <a:lstStyle/>
          <a:p>
            <a:r>
              <a:rPr lang="en-US" b="1" dirty="0" smtClean="0">
                <a:solidFill>
                  <a:schemeClr val="tx1"/>
                </a:solidFill>
              </a:rPr>
              <a:t>Funding provided by NSF EPS Grant #1101317</a:t>
            </a:r>
            <a:endParaRPr lang="en-US" b="1" dirty="0">
              <a:solidFill>
                <a:schemeClr val="tx1"/>
              </a:solidFill>
            </a:endParaRPr>
          </a:p>
        </p:txBody>
      </p:sp>
    </p:spTree>
    <p:extLst>
      <p:ext uri="{BB962C8B-B14F-4D97-AF65-F5344CB8AC3E}">
        <p14:creationId xmlns:p14="http://schemas.microsoft.com/office/powerpoint/2010/main" val="2729977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err="1" smtClean="0"/>
              <a:t>References</a:t>
            </a:r>
            <a:endParaRPr lang="es-PR" dirty="0"/>
          </a:p>
        </p:txBody>
      </p:sp>
      <p:sp>
        <p:nvSpPr>
          <p:cNvPr id="3" name="Content Placeholder 2"/>
          <p:cNvSpPr>
            <a:spLocks noGrp="1"/>
          </p:cNvSpPr>
          <p:nvPr>
            <p:ph idx="1"/>
          </p:nvPr>
        </p:nvSpPr>
        <p:spPr/>
        <p:txBody>
          <a:bodyPr>
            <a:normAutofit/>
          </a:bodyPr>
          <a:lstStyle/>
          <a:p>
            <a:r>
              <a:rPr lang="es-ES" sz="1800" dirty="0" err="1" smtClean="0"/>
              <a:t>Auquilla</a:t>
            </a:r>
            <a:r>
              <a:rPr lang="es-ES" sz="1800" dirty="0" smtClean="0"/>
              <a:t>, R. (2005). Uso </a:t>
            </a:r>
            <a:r>
              <a:rPr lang="es-ES" sz="1800" dirty="0"/>
              <a:t>del suelo y calidad del agua en quebradas </a:t>
            </a:r>
            <a:r>
              <a:rPr lang="es-ES" sz="1800" dirty="0" smtClean="0"/>
              <a:t>	de 	fincas </a:t>
            </a:r>
            <a:r>
              <a:rPr lang="es-ES" sz="1800" dirty="0"/>
              <a:t>con </a:t>
            </a:r>
            <a:r>
              <a:rPr lang="es-ES" sz="1800" dirty="0" smtClean="0"/>
              <a:t>sistemas </a:t>
            </a:r>
            <a:r>
              <a:rPr lang="es-ES" sz="1800" dirty="0" err="1" smtClean="0"/>
              <a:t>silvopastoriles</a:t>
            </a:r>
            <a:r>
              <a:rPr lang="es-ES" sz="1800" dirty="0" smtClean="0"/>
              <a:t> </a:t>
            </a:r>
            <a:r>
              <a:rPr lang="es-ES" sz="1800" dirty="0"/>
              <a:t>en la </a:t>
            </a:r>
            <a:r>
              <a:rPr lang="es-ES" sz="1800" dirty="0" err="1"/>
              <a:t>Subcuenca</a:t>
            </a:r>
            <a:r>
              <a:rPr lang="es-ES" sz="1800" dirty="0"/>
              <a:t> del </a:t>
            </a:r>
            <a:r>
              <a:rPr lang="es-ES" sz="1800" dirty="0" smtClean="0"/>
              <a:t>Río </a:t>
            </a:r>
            <a:r>
              <a:rPr lang="es-ES" sz="1800" dirty="0" err="1"/>
              <a:t>Jabonal</a:t>
            </a:r>
            <a:r>
              <a:rPr lang="es-ES" sz="1800" dirty="0"/>
              <a:t>, </a:t>
            </a:r>
            <a:r>
              <a:rPr lang="es-ES" sz="1800" dirty="0" smtClean="0"/>
              <a:t>	Costa Rica. Centro Agronómico de Investigación y Enseñanza.</a:t>
            </a:r>
          </a:p>
          <a:p>
            <a:pPr marL="0" indent="0">
              <a:buNone/>
            </a:pPr>
            <a:endParaRPr lang="es-ES" sz="1800" dirty="0" smtClean="0"/>
          </a:p>
          <a:p>
            <a:r>
              <a:rPr lang="en-US" sz="1800" dirty="0" err="1"/>
              <a:t>Carvacho</a:t>
            </a:r>
            <a:r>
              <a:rPr lang="en-US" sz="1800" dirty="0"/>
              <a:t>, C. (2012). </a:t>
            </a:r>
            <a:r>
              <a:rPr lang="en-US" sz="1800" dirty="0" err="1"/>
              <a:t>Estudio</a:t>
            </a:r>
            <a:r>
              <a:rPr lang="en-US" sz="1800" dirty="0"/>
              <a:t> de las </a:t>
            </a:r>
            <a:r>
              <a:rPr lang="en-US" sz="1800" dirty="0" err="1"/>
              <a:t>comunidades</a:t>
            </a:r>
            <a:r>
              <a:rPr lang="en-US" sz="1800" dirty="0"/>
              <a:t> de </a:t>
            </a:r>
            <a:r>
              <a:rPr lang="en-US" sz="1800" dirty="0" smtClean="0"/>
              <a:t>	</a:t>
            </a:r>
            <a:r>
              <a:rPr lang="en-US" sz="1800" dirty="0" err="1" smtClean="0"/>
              <a:t>macroinvertebrados</a:t>
            </a:r>
            <a:r>
              <a:rPr lang="en-US" sz="1800" dirty="0" smtClean="0"/>
              <a:t> </a:t>
            </a:r>
            <a:r>
              <a:rPr lang="en-US" sz="1800" dirty="0" err="1" smtClean="0"/>
              <a:t>bentónicos</a:t>
            </a:r>
            <a:r>
              <a:rPr lang="en-US" sz="1800" dirty="0" smtClean="0"/>
              <a:t> </a:t>
            </a:r>
            <a:r>
              <a:rPr lang="en-US" sz="1800" dirty="0"/>
              <a:t>y </a:t>
            </a:r>
            <a:r>
              <a:rPr lang="en-US" sz="1800" dirty="0" err="1"/>
              <a:t>desarrollo</a:t>
            </a:r>
            <a:r>
              <a:rPr lang="en-US" sz="1800" dirty="0"/>
              <a:t> de un </a:t>
            </a:r>
            <a:r>
              <a:rPr lang="en-US" sz="1800" dirty="0" err="1" smtClean="0"/>
              <a:t>indice</a:t>
            </a:r>
            <a:r>
              <a:rPr lang="en-US" sz="1800" dirty="0" smtClean="0"/>
              <a:t> 	</a:t>
            </a:r>
            <a:r>
              <a:rPr lang="en-US" sz="1800" dirty="0" err="1" smtClean="0"/>
              <a:t>multimétrico</a:t>
            </a:r>
            <a:r>
              <a:rPr lang="en-US" sz="1800" dirty="0" smtClean="0"/>
              <a:t> </a:t>
            </a:r>
            <a:r>
              <a:rPr lang="en-US" sz="1800" dirty="0"/>
              <a:t>para </a:t>
            </a:r>
            <a:r>
              <a:rPr lang="en-US" sz="1800" dirty="0" err="1"/>
              <a:t>evaluar</a:t>
            </a:r>
            <a:r>
              <a:rPr lang="en-US" sz="1800" dirty="0"/>
              <a:t> el </a:t>
            </a:r>
            <a:r>
              <a:rPr lang="en-US" sz="1800" dirty="0" err="1"/>
              <a:t>estado</a:t>
            </a:r>
            <a:r>
              <a:rPr lang="en-US" sz="1800" dirty="0"/>
              <a:t> </a:t>
            </a:r>
            <a:r>
              <a:rPr lang="en-US" sz="1800" dirty="0" err="1"/>
              <a:t>ecológico</a:t>
            </a:r>
            <a:r>
              <a:rPr lang="en-US" sz="1800" dirty="0"/>
              <a:t> de </a:t>
            </a:r>
            <a:r>
              <a:rPr lang="en-US" sz="1800" dirty="0" err="1"/>
              <a:t>los</a:t>
            </a:r>
            <a:r>
              <a:rPr lang="en-US" sz="1800" dirty="0"/>
              <a:t> </a:t>
            </a:r>
            <a:r>
              <a:rPr lang="en-US" sz="1800" dirty="0" err="1" smtClean="0"/>
              <a:t>ríos</a:t>
            </a:r>
            <a:r>
              <a:rPr lang="en-US" sz="1800" dirty="0" smtClean="0"/>
              <a:t> </a:t>
            </a:r>
            <a:r>
              <a:rPr lang="en-US" sz="1800" dirty="0"/>
              <a:t>de </a:t>
            </a:r>
            <a:r>
              <a:rPr lang="en-US" sz="1800" dirty="0" smtClean="0"/>
              <a:t>	la 	</a:t>
            </a:r>
            <a:r>
              <a:rPr lang="en-US" sz="1800" dirty="0" err="1" smtClean="0"/>
              <a:t>cuenca</a:t>
            </a:r>
            <a:r>
              <a:rPr lang="en-US" sz="1800" dirty="0" smtClean="0"/>
              <a:t> </a:t>
            </a:r>
            <a:r>
              <a:rPr lang="en-US" sz="1800" dirty="0"/>
              <a:t>del </a:t>
            </a:r>
            <a:r>
              <a:rPr lang="en-US" sz="1800" dirty="0" err="1"/>
              <a:t>Limari</a:t>
            </a:r>
            <a:r>
              <a:rPr lang="en-US" sz="1800" dirty="0"/>
              <a:t> </a:t>
            </a:r>
            <a:r>
              <a:rPr lang="en-US" sz="1800" dirty="0" err="1"/>
              <a:t>en</a:t>
            </a:r>
            <a:r>
              <a:rPr lang="en-US" sz="1800" dirty="0"/>
              <a:t> Chile. Universidad de </a:t>
            </a:r>
            <a:r>
              <a:rPr lang="en-US" sz="1800" dirty="0" smtClean="0"/>
              <a:t>Barcelona</a:t>
            </a:r>
          </a:p>
          <a:p>
            <a:pPr marL="0" indent="0">
              <a:buNone/>
            </a:pPr>
            <a:endParaRPr lang="en-US" sz="1800" dirty="0" smtClean="0"/>
          </a:p>
          <a:p>
            <a:r>
              <a:rPr lang="es-PR" sz="1800" dirty="0" err="1"/>
              <a:t>Myer</a:t>
            </a:r>
            <a:r>
              <a:rPr lang="es-PR" sz="1800" dirty="0"/>
              <a:t> E.&amp; Shaw, R. (2006</a:t>
            </a:r>
            <a:r>
              <a:rPr lang="es-PR" sz="1800" dirty="0" smtClean="0"/>
              <a:t>). </a:t>
            </a:r>
            <a:r>
              <a:rPr lang="es-PR" sz="1800" dirty="0" err="1"/>
              <a:t>The</a:t>
            </a:r>
            <a:r>
              <a:rPr lang="es-PR" sz="1800" dirty="0"/>
              <a:t> </a:t>
            </a:r>
            <a:r>
              <a:rPr lang="es-PR" sz="1800" dirty="0" err="1"/>
              <a:t>turbidity</a:t>
            </a:r>
            <a:r>
              <a:rPr lang="es-PR" sz="1800" dirty="0"/>
              <a:t> </a:t>
            </a:r>
            <a:r>
              <a:rPr lang="es-PR" sz="1800" dirty="0" err="1"/>
              <a:t>tube</a:t>
            </a:r>
            <a:r>
              <a:rPr lang="es-PR" sz="1800" dirty="0"/>
              <a:t>: Simple and </a:t>
            </a:r>
            <a:r>
              <a:rPr lang="es-PR" sz="1800" dirty="0" err="1" smtClean="0"/>
              <a:t>Accurate</a:t>
            </a:r>
            <a:r>
              <a:rPr lang="es-PR" sz="1800" dirty="0" smtClean="0"/>
              <a:t> 	</a:t>
            </a:r>
            <a:r>
              <a:rPr lang="es-PR" sz="1800" dirty="0" err="1" smtClean="0"/>
              <a:t>Measurement</a:t>
            </a:r>
            <a:r>
              <a:rPr lang="es-PR" sz="1800" dirty="0" smtClean="0"/>
              <a:t> </a:t>
            </a:r>
            <a:r>
              <a:rPr lang="es-PR" sz="1800" dirty="0"/>
              <a:t>of </a:t>
            </a:r>
            <a:r>
              <a:rPr lang="es-PR" sz="1800" dirty="0" err="1"/>
              <a:t>Turbidity</a:t>
            </a:r>
            <a:r>
              <a:rPr lang="es-PR" sz="1800" dirty="0"/>
              <a:t> in </a:t>
            </a:r>
            <a:r>
              <a:rPr lang="es-PR" sz="1800" dirty="0" err="1"/>
              <a:t>the</a:t>
            </a:r>
            <a:r>
              <a:rPr lang="es-PR" sz="1800" dirty="0"/>
              <a:t> Field. </a:t>
            </a:r>
            <a:r>
              <a:rPr lang="es-PR" sz="1800" dirty="0" err="1" smtClean="0"/>
              <a:t>Department</a:t>
            </a:r>
            <a:r>
              <a:rPr lang="es-PR" sz="1800" dirty="0" smtClean="0"/>
              <a:t> </a:t>
            </a:r>
            <a:r>
              <a:rPr lang="es-PR" sz="1800" dirty="0"/>
              <a:t>of Civil and </a:t>
            </a:r>
            <a:r>
              <a:rPr lang="es-PR" sz="1800" dirty="0" smtClean="0"/>
              <a:t>	</a:t>
            </a:r>
            <a:r>
              <a:rPr lang="es-PR" sz="1800" dirty="0" err="1" smtClean="0"/>
              <a:t>Environmental</a:t>
            </a:r>
            <a:r>
              <a:rPr lang="es-PR" sz="1800" dirty="0" smtClean="0"/>
              <a:t> </a:t>
            </a:r>
            <a:r>
              <a:rPr lang="es-PR" sz="1800" dirty="0" err="1"/>
              <a:t>E.ngineering</a:t>
            </a:r>
            <a:r>
              <a:rPr lang="es-PR" sz="1800" dirty="0"/>
              <a:t> </a:t>
            </a:r>
            <a:r>
              <a:rPr lang="es-PR" sz="1800" dirty="0" smtClean="0"/>
              <a:t> Michigan </a:t>
            </a:r>
            <a:r>
              <a:rPr lang="es-PR" sz="1800" dirty="0" err="1"/>
              <a:t>Technological</a:t>
            </a:r>
            <a:r>
              <a:rPr lang="es-PR" sz="1800" dirty="0"/>
              <a:t> </a:t>
            </a:r>
            <a:r>
              <a:rPr lang="es-PR" sz="1800" dirty="0" err="1"/>
              <a:t>University</a:t>
            </a:r>
            <a:r>
              <a:rPr lang="es-PR" sz="1800" dirty="0"/>
              <a:t>. </a:t>
            </a:r>
            <a:endParaRPr lang="es-PR" sz="1800" dirty="0" smtClean="0"/>
          </a:p>
          <a:p>
            <a:endParaRPr lang="es-PR" sz="1800" dirty="0" smtClean="0"/>
          </a:p>
          <a:p>
            <a:r>
              <a:rPr lang="es-PR" sz="1800" dirty="0" smtClean="0"/>
              <a:t>RACC Reference Manual (2016-2017)</a:t>
            </a:r>
            <a:endParaRPr lang="es-PR" sz="1800" dirty="0"/>
          </a:p>
          <a:p>
            <a:endParaRPr lang="en-US" sz="1800" dirty="0"/>
          </a:p>
          <a:p>
            <a:endParaRPr lang="es-PR" sz="2000" dirty="0"/>
          </a:p>
        </p:txBody>
      </p:sp>
      <p:sp>
        <p:nvSpPr>
          <p:cNvPr id="4" name="Footer Placeholder 3"/>
          <p:cNvSpPr>
            <a:spLocks noGrp="1"/>
          </p:cNvSpPr>
          <p:nvPr>
            <p:ph type="ftr" sz="quarter" idx="11"/>
          </p:nvPr>
        </p:nvSpPr>
        <p:spPr>
          <a:xfrm>
            <a:off x="1676400" y="6324600"/>
            <a:ext cx="4212264" cy="274320"/>
          </a:xfrm>
        </p:spPr>
        <p:txBody>
          <a:bodyPr/>
          <a:lstStyle/>
          <a:p>
            <a:r>
              <a:rPr lang="en-US" b="1" dirty="0" smtClean="0">
                <a:solidFill>
                  <a:schemeClr val="tx1"/>
                </a:solidFill>
              </a:rPr>
              <a:t>Funding provided by NSF EPS Grant #1101317</a:t>
            </a:r>
            <a:endParaRPr lang="en-US" b="1" dirty="0">
              <a:solidFill>
                <a:schemeClr val="tx1"/>
              </a:solidFill>
            </a:endParaRPr>
          </a:p>
        </p:txBody>
      </p:sp>
    </p:spTree>
    <p:extLst>
      <p:ext uri="{BB962C8B-B14F-4D97-AF65-F5344CB8AC3E}">
        <p14:creationId xmlns:p14="http://schemas.microsoft.com/office/powerpoint/2010/main" val="398749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a:bodyPr>
          <a:lstStyle/>
          <a:p>
            <a:pPr algn="ctr"/>
            <a:r>
              <a:rPr lang="en-US" dirty="0" smtClean="0"/>
              <a:t>Acknowledgements</a:t>
            </a:r>
            <a:endParaRPr lang="en-US" dirty="0"/>
          </a:p>
        </p:txBody>
      </p:sp>
      <p:pic>
        <p:nvPicPr>
          <p:cNvPr id="1026" name="Picture 2" descr="C:\Users\estudiante\Documents\nsf logo.jpg"/>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bwMode="auto">
          <a:xfrm>
            <a:off x="7483117" y="1524000"/>
            <a:ext cx="908925"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609600" y="1804722"/>
            <a:ext cx="6019800" cy="4526280"/>
          </a:xfrm>
        </p:spPr>
        <p:txBody>
          <a:bodyPr/>
          <a:lstStyle/>
          <a:p>
            <a:r>
              <a:rPr lang="es-PR" dirty="0" smtClean="0"/>
              <a:t>Mike </a:t>
            </a:r>
            <a:r>
              <a:rPr lang="es-PR" dirty="0" err="1" smtClean="0"/>
              <a:t>Winslow</a:t>
            </a:r>
            <a:r>
              <a:rPr lang="es-PR" dirty="0" smtClean="0"/>
              <a:t>, Director VT </a:t>
            </a:r>
            <a:r>
              <a:rPr lang="es-PR" dirty="0" err="1" smtClean="0"/>
              <a:t>EPSCoR</a:t>
            </a:r>
            <a:endParaRPr lang="es-PR" dirty="0" smtClean="0"/>
          </a:p>
          <a:p>
            <a:r>
              <a:rPr lang="es-PR" dirty="0" smtClean="0"/>
              <a:t>Noelia Báez, </a:t>
            </a:r>
            <a:r>
              <a:rPr lang="es-PR" dirty="0" err="1" smtClean="0"/>
              <a:t>Prog</a:t>
            </a:r>
            <a:r>
              <a:rPr lang="es-PR" dirty="0" smtClean="0"/>
              <a:t>. Coord. </a:t>
            </a:r>
            <a:r>
              <a:rPr lang="es-PR" dirty="0" err="1" smtClean="0"/>
              <a:t>Luquillo</a:t>
            </a:r>
            <a:r>
              <a:rPr lang="es-PR" dirty="0" smtClean="0"/>
              <a:t> LTER </a:t>
            </a:r>
            <a:r>
              <a:rPr lang="es-PR" dirty="0" err="1" smtClean="0"/>
              <a:t>Schoolyard</a:t>
            </a:r>
            <a:endParaRPr lang="es-PR" dirty="0" smtClean="0"/>
          </a:p>
          <a:p>
            <a:r>
              <a:rPr lang="es-PR" dirty="0"/>
              <a:t>Omar </a:t>
            </a:r>
            <a:r>
              <a:rPr lang="es-PR" dirty="0" smtClean="0"/>
              <a:t>Pérez, </a:t>
            </a:r>
            <a:r>
              <a:rPr lang="es-PR" dirty="0"/>
              <a:t>PhD</a:t>
            </a:r>
            <a:r>
              <a:rPr lang="es-PR" dirty="0" smtClean="0"/>
              <a:t>. </a:t>
            </a:r>
            <a:r>
              <a:rPr lang="es-PR" dirty="0" err="1" smtClean="0"/>
              <a:t>University</a:t>
            </a:r>
            <a:r>
              <a:rPr lang="es-PR" dirty="0" smtClean="0"/>
              <a:t> of PR</a:t>
            </a:r>
          </a:p>
          <a:p>
            <a:r>
              <a:rPr lang="es-PR" dirty="0" smtClean="0"/>
              <a:t>Prof. </a:t>
            </a:r>
            <a:r>
              <a:rPr lang="es-PR" dirty="0" err="1" smtClean="0"/>
              <a:t>Elliot</a:t>
            </a:r>
            <a:r>
              <a:rPr lang="es-PR" dirty="0" smtClean="0"/>
              <a:t> López, CIAM </a:t>
            </a:r>
          </a:p>
          <a:p>
            <a:r>
              <a:rPr lang="es-PR" dirty="0" smtClean="0"/>
              <a:t>Mr. Juan C. Delgado, </a:t>
            </a:r>
            <a:r>
              <a:rPr lang="es-PR" dirty="0" err="1" smtClean="0"/>
              <a:t>Land</a:t>
            </a:r>
            <a:r>
              <a:rPr lang="es-PR" dirty="0" smtClean="0"/>
              <a:t> </a:t>
            </a:r>
            <a:r>
              <a:rPr lang="es-PR" smtClean="0"/>
              <a:t>Owner</a:t>
            </a:r>
            <a:endParaRPr lang="es-PR" dirty="0" smtClean="0"/>
          </a:p>
          <a:p>
            <a:pPr marL="0" indent="0">
              <a:buNone/>
            </a:pPr>
            <a:endParaRPr lang="es-PR" dirty="0" smtClean="0"/>
          </a:p>
          <a:p>
            <a:endParaRPr lang="es-PR" dirty="0"/>
          </a:p>
        </p:txBody>
      </p:sp>
      <p:sp>
        <p:nvSpPr>
          <p:cNvPr id="9" name="Footer Placeholder 8"/>
          <p:cNvSpPr>
            <a:spLocks noGrp="1"/>
          </p:cNvSpPr>
          <p:nvPr>
            <p:ph type="ftr" sz="quarter" idx="11"/>
          </p:nvPr>
        </p:nvSpPr>
        <p:spPr>
          <a:xfrm>
            <a:off x="2712876" y="6363659"/>
            <a:ext cx="4212264" cy="274320"/>
          </a:xfrm>
        </p:spPr>
        <p:txBody>
          <a:bodyPr/>
          <a:lstStyle/>
          <a:p>
            <a:pPr algn="ctr"/>
            <a:r>
              <a:rPr lang="en-US" sz="1400" b="1" dirty="0" smtClean="0">
                <a:solidFill>
                  <a:schemeClr val="tx1"/>
                </a:solidFill>
              </a:rPr>
              <a:t>Funding provided by NSF EPS Grant #1101317</a:t>
            </a:r>
            <a:endParaRPr lang="en-US" sz="1400" b="1" dirty="0">
              <a:solidFill>
                <a:schemeClr val="tx1"/>
              </a:solidFill>
            </a:endParaRPr>
          </a:p>
        </p:txBody>
      </p:sp>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40649" y="2743200"/>
            <a:ext cx="112372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www.uvm.edu/~epscor/ds/secure_dir_007.php?file=.staff/open/cwdd/Logos/CWDD_colo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25140" y="3741540"/>
            <a:ext cx="181008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epscor.w3.uvm.edu/2/sites/default/files/generic_upload_public/RACC-logo-color_lg.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25140" y="4572000"/>
            <a:ext cx="1954738" cy="7842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estudiante\Pictures\CIAM 15 AÑOS\logo ciam 2016 web.pn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10000" b="90000" l="10000" r="90000">
                        <a14:foregroundMark x1="34804" y1="36207" x2="34804" y2="36207"/>
                        <a14:foregroundMark x1="41667" y1="22989" x2="41667" y2="22989"/>
                        <a14:foregroundMark x1="71078" y1="64368" x2="71078" y2="64368"/>
                        <a14:backgroundMark x1="16176" y1="22989" x2="16176" y2="22989"/>
                      </a14:backgroundRemoval>
                    </a14:imgEffect>
                  </a14:imgLayer>
                </a14:imgProps>
              </a:ext>
              <a:ext uri="{28A0092B-C50C-407E-A947-70E740481C1C}">
                <a14:useLocalDpi xmlns:a14="http://schemas.microsoft.com/office/drawing/2010/main"/>
              </a:ext>
            </a:extLst>
          </a:blip>
          <a:srcRect/>
          <a:stretch>
            <a:fillRect/>
          </a:stretch>
        </p:blipFill>
        <p:spPr bwMode="auto">
          <a:xfrm>
            <a:off x="7615171" y="5638800"/>
            <a:ext cx="849444" cy="724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29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lstStyle/>
          <a:p>
            <a:pPr algn="l"/>
            <a:r>
              <a:rPr lang="en-US" dirty="0" smtClean="0"/>
              <a:t>JPL TEAM</a:t>
            </a:r>
            <a:endParaRPr lang="en-US" dirty="0"/>
          </a:p>
        </p:txBody>
      </p:sp>
      <p:sp>
        <p:nvSpPr>
          <p:cNvPr id="4" name="Footer Placeholder 3"/>
          <p:cNvSpPr>
            <a:spLocks noGrp="1"/>
          </p:cNvSpPr>
          <p:nvPr>
            <p:ph type="ftr" sz="quarter" idx="11"/>
          </p:nvPr>
        </p:nvSpPr>
        <p:spPr>
          <a:xfrm>
            <a:off x="2874404" y="6329812"/>
            <a:ext cx="4212264" cy="274320"/>
          </a:xfrm>
        </p:spPr>
        <p:txBody>
          <a:bodyPr/>
          <a:lstStyle/>
          <a:p>
            <a:r>
              <a:rPr lang="en-US" sz="1400" b="1" dirty="0" smtClean="0">
                <a:solidFill>
                  <a:schemeClr val="accent5">
                    <a:lumMod val="20000"/>
                    <a:lumOff val="80000"/>
                  </a:schemeClr>
                </a:solidFill>
              </a:rPr>
              <a:t>Funding provided by NSF EPS Grant #1101317</a:t>
            </a:r>
            <a:endParaRPr lang="en-US" sz="1400" b="1" dirty="0">
              <a:solidFill>
                <a:schemeClr val="accent5">
                  <a:lumMod val="20000"/>
                  <a:lumOff val="80000"/>
                </a:schemeClr>
              </a:solidFill>
            </a:endParaRPr>
          </a:p>
        </p:txBody>
      </p:sp>
      <p:pic>
        <p:nvPicPr>
          <p:cNvPr id="2056" name="Picture 8" descr="C:\Users\estudiante\Pictures\Vermont\IMG_789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8824" y="1371599"/>
            <a:ext cx="3352800" cy="30106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9" name="Picture 11" descr="C:\Users\estudiante\Pictures\Vermont\IMG_671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00600" y="165099"/>
            <a:ext cx="3919318" cy="36676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1280" b="9249"/>
          <a:stretch/>
        </p:blipFill>
        <p:spPr bwMode="auto">
          <a:xfrm>
            <a:off x="3517710" y="4800600"/>
            <a:ext cx="2168236" cy="109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4800599"/>
            <a:ext cx="2335213" cy="17557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000" y="3810000"/>
            <a:ext cx="2471518" cy="24859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924858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9782"/>
          </a:xfrm>
        </p:spPr>
        <p:txBody>
          <a:bodyPr/>
          <a:lstStyle/>
          <a:p>
            <a:pPr algn="l"/>
            <a:r>
              <a:rPr lang="es-PR" dirty="0" err="1" smtClean="0"/>
              <a:t>Background</a:t>
            </a:r>
            <a:endParaRPr lang="es-PR" dirty="0"/>
          </a:p>
        </p:txBody>
      </p:sp>
      <p:sp>
        <p:nvSpPr>
          <p:cNvPr id="3" name="Footer Placeholder 2"/>
          <p:cNvSpPr>
            <a:spLocks noGrp="1"/>
          </p:cNvSpPr>
          <p:nvPr>
            <p:ph type="ftr" sz="quarter" idx="11"/>
          </p:nvPr>
        </p:nvSpPr>
        <p:spPr>
          <a:xfrm>
            <a:off x="4648200" y="6201557"/>
            <a:ext cx="4212264" cy="274320"/>
          </a:xfrm>
        </p:spPr>
        <p:txBody>
          <a:bodyPr/>
          <a:lstStyle/>
          <a:p>
            <a:r>
              <a:rPr lang="en-US" b="1" dirty="0" smtClean="0">
                <a:solidFill>
                  <a:schemeClr val="accent5">
                    <a:lumMod val="20000"/>
                    <a:lumOff val="80000"/>
                  </a:schemeClr>
                </a:solidFill>
              </a:rPr>
              <a:t>Funding provided by NSF EPS Grant #1101317</a:t>
            </a:r>
            <a:endParaRPr lang="en-US" b="1" dirty="0">
              <a:solidFill>
                <a:schemeClr val="accent5">
                  <a:lumMod val="20000"/>
                  <a:lumOff val="80000"/>
                </a:schemeClr>
              </a:solidFill>
            </a:endParaRPr>
          </a:p>
        </p:txBody>
      </p:sp>
      <p:pic>
        <p:nvPicPr>
          <p:cNvPr id="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26415" t="22180" r="12576" b="6250"/>
          <a:stretch/>
        </p:blipFill>
        <p:spPr bwMode="auto">
          <a:xfrm>
            <a:off x="853999" y="1371600"/>
            <a:ext cx="7315200" cy="4457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owchart: Connector 4"/>
          <p:cNvSpPr/>
          <p:nvPr/>
        </p:nvSpPr>
        <p:spPr>
          <a:xfrm>
            <a:off x="4451199" y="3737111"/>
            <a:ext cx="120801"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pic>
        <p:nvPicPr>
          <p:cNvPr id="1026" name="Picture 2"/>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colorTemperature colorTemp="5900"/>
                    </a14:imgEffect>
                    <a14:imgEffect>
                      <a14:saturation sat="300000"/>
                    </a14:imgEffect>
                  </a14:imgLayer>
                </a14:imgProps>
              </a:ext>
              <a:ext uri="{28A0092B-C50C-407E-A947-70E740481C1C}">
                <a14:useLocalDpi xmlns:a14="http://schemas.microsoft.com/office/drawing/2010/main"/>
              </a:ext>
            </a:extLst>
          </a:blip>
          <a:srcRect l="3679" t="9028" r="3596" b="18151"/>
          <a:stretch/>
        </p:blipFill>
        <p:spPr bwMode="auto">
          <a:xfrm>
            <a:off x="228600" y="4191000"/>
            <a:ext cx="4610100" cy="2308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4114800" y="2743200"/>
            <a:ext cx="1447800" cy="9939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cxnSp>
        <p:nvCxnSpPr>
          <p:cNvPr id="8" name="Straight Arrow Connector 7"/>
          <p:cNvCxnSpPr/>
          <p:nvPr/>
        </p:nvCxnSpPr>
        <p:spPr>
          <a:xfrm flipV="1">
            <a:off x="2286000" y="3813311"/>
            <a:ext cx="2165199" cy="1139688"/>
          </a:xfrm>
          <a:prstGeom prst="straightConnector1">
            <a:avLst/>
          </a:prstGeom>
          <a:ln>
            <a:solidFill>
              <a:srgbClr val="FFC000"/>
            </a:solidFill>
            <a:tailEnd type="arrow"/>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6477000" y="1060046"/>
            <a:ext cx="1920799" cy="369332"/>
          </a:xfrm>
          <a:prstGeom prst="rect">
            <a:avLst/>
          </a:prstGeom>
          <a:noFill/>
        </p:spPr>
        <p:txBody>
          <a:bodyPr wrap="square" rtlCol="0">
            <a:spAutoFit/>
          </a:bodyPr>
          <a:lstStyle/>
          <a:p>
            <a:pPr algn="ctr"/>
            <a:r>
              <a:rPr lang="es-PR" dirty="0" err="1" smtClean="0"/>
              <a:t>Study</a:t>
            </a:r>
            <a:r>
              <a:rPr lang="es-PR" dirty="0" smtClean="0"/>
              <a:t> </a:t>
            </a:r>
            <a:r>
              <a:rPr lang="es-PR" dirty="0" err="1" smtClean="0"/>
              <a:t>Areas</a:t>
            </a:r>
            <a:endParaRPr lang="es-PR" dirty="0"/>
          </a:p>
        </p:txBody>
      </p:sp>
    </p:spTree>
    <p:extLst>
      <p:ext uri="{BB962C8B-B14F-4D97-AF65-F5344CB8AC3E}">
        <p14:creationId xmlns:p14="http://schemas.microsoft.com/office/powerpoint/2010/main" val="1339515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00100"/>
          </a:xfrm>
        </p:spPr>
        <p:txBody>
          <a:bodyPr>
            <a:normAutofit/>
          </a:bodyPr>
          <a:lstStyle/>
          <a:p>
            <a:pPr algn="ctr"/>
            <a:r>
              <a:rPr lang="es-PR" sz="3200" b="1" dirty="0" err="1" smtClean="0">
                <a:effectLst/>
              </a:rPr>
              <a:t>Yunes</a:t>
            </a:r>
            <a:r>
              <a:rPr lang="es-PR" sz="3200" b="1" dirty="0" smtClean="0">
                <a:effectLst/>
              </a:rPr>
              <a:t> </a:t>
            </a:r>
            <a:r>
              <a:rPr lang="es-PR" sz="3200" b="1" dirty="0" err="1" smtClean="0">
                <a:effectLst/>
              </a:rPr>
              <a:t>River</a:t>
            </a:r>
            <a:r>
              <a:rPr lang="es-PR" sz="3200" b="1" dirty="0" smtClean="0">
                <a:effectLst/>
              </a:rPr>
              <a:t>		</a:t>
            </a:r>
            <a:r>
              <a:rPr lang="es-PR" sz="3200" b="1" dirty="0" err="1" smtClean="0">
                <a:effectLst/>
              </a:rPr>
              <a:t>Limon</a:t>
            </a:r>
            <a:r>
              <a:rPr lang="es-PR" sz="3200" b="1" dirty="0" smtClean="0">
                <a:effectLst/>
              </a:rPr>
              <a:t> </a:t>
            </a:r>
            <a:r>
              <a:rPr lang="es-PR" sz="3200" b="1" dirty="0" err="1" smtClean="0">
                <a:effectLst/>
              </a:rPr>
              <a:t>River</a:t>
            </a:r>
            <a:endParaRPr lang="es-PR" sz="3600" b="1" dirty="0">
              <a:effectLst/>
            </a:endParaRPr>
          </a:p>
        </p:txBody>
      </p:sp>
      <p:sp>
        <p:nvSpPr>
          <p:cNvPr id="3" name="Footer Placeholder 2"/>
          <p:cNvSpPr>
            <a:spLocks noGrp="1"/>
          </p:cNvSpPr>
          <p:nvPr>
            <p:ph type="ftr" sz="quarter" idx="11"/>
          </p:nvPr>
        </p:nvSpPr>
        <p:spPr>
          <a:xfrm>
            <a:off x="4648200" y="6324600"/>
            <a:ext cx="4212264" cy="274320"/>
          </a:xfrm>
        </p:spPr>
        <p:txBody>
          <a:bodyPr/>
          <a:lstStyle/>
          <a:p>
            <a:r>
              <a:rPr lang="en-US" b="1" smtClean="0"/>
              <a:t>Funding provided by NSF EPS Grant #1101317</a:t>
            </a:r>
            <a:endParaRPr lang="en-US" b="1"/>
          </a:p>
        </p:txBody>
      </p:sp>
      <p:pic>
        <p:nvPicPr>
          <p:cNvPr id="1026" name="Picture 2" descr="G:\act\IMG_7616.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t="3395" b="19246"/>
          <a:stretch/>
        </p:blipFill>
        <p:spPr bwMode="auto">
          <a:xfrm>
            <a:off x="4648200" y="914401"/>
            <a:ext cx="3810000" cy="3932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screen">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457200" y="914400"/>
            <a:ext cx="3962400" cy="3932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1158" y="4840950"/>
            <a:ext cx="8531841" cy="1815882"/>
          </a:xfrm>
          <a:prstGeom prst="rect">
            <a:avLst/>
          </a:prstGeom>
          <a:noFill/>
        </p:spPr>
        <p:txBody>
          <a:bodyPr wrap="square" rtlCol="0">
            <a:spAutoFit/>
          </a:bodyPr>
          <a:lstStyle/>
          <a:p>
            <a:r>
              <a:rPr lang="es-PR" sz="2800" b="1" dirty="0" err="1" smtClean="0">
                <a:solidFill>
                  <a:srgbClr val="FFC000"/>
                </a:solidFill>
              </a:rPr>
              <a:t>Problem</a:t>
            </a:r>
            <a:r>
              <a:rPr lang="es-PR" sz="2800" b="1" dirty="0" smtClean="0">
                <a:solidFill>
                  <a:srgbClr val="FFC000"/>
                </a:solidFill>
              </a:rPr>
              <a:t>:  </a:t>
            </a:r>
          </a:p>
          <a:p>
            <a:r>
              <a:rPr lang="en-US" sz="2800" b="1" dirty="0" smtClean="0">
                <a:effectLst>
                  <a:outerShdw blurRad="38100" dist="38100" dir="2700000" algn="tl">
                    <a:srgbClr val="000000">
                      <a:alpha val="43137"/>
                    </a:srgbClr>
                  </a:outerShdw>
                </a:effectLst>
              </a:rPr>
              <a:t>How anthropogenic activities affect nutrients and </a:t>
            </a:r>
            <a:r>
              <a:rPr lang="en-US" sz="2800" b="1" dirty="0" err="1" smtClean="0">
                <a:effectLst>
                  <a:outerShdw blurRad="38100" dist="38100" dir="2700000" algn="tl">
                    <a:srgbClr val="000000">
                      <a:alpha val="43137"/>
                    </a:srgbClr>
                  </a:outerShdw>
                </a:effectLst>
              </a:rPr>
              <a:t>macroarthropods</a:t>
            </a:r>
            <a:r>
              <a:rPr lang="en-US" sz="2800" b="1" dirty="0" smtClean="0">
                <a:effectLst>
                  <a:outerShdw blurRad="38100" dist="38100" dir="2700000" algn="tl">
                    <a:srgbClr val="000000">
                      <a:alpha val="43137"/>
                    </a:srgbClr>
                  </a:outerShdw>
                </a:effectLst>
              </a:rPr>
              <a:t> families in a tropical stream?</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8181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err="1" smtClean="0"/>
              <a:t>Hypothesis</a:t>
            </a:r>
            <a:endParaRPr lang="es-PR" dirty="0"/>
          </a:p>
        </p:txBody>
      </p:sp>
      <p:sp>
        <p:nvSpPr>
          <p:cNvPr id="3" name="Content Placeholder 2"/>
          <p:cNvSpPr>
            <a:spLocks noGrp="1"/>
          </p:cNvSpPr>
          <p:nvPr>
            <p:ph sz="half" idx="2"/>
          </p:nvPr>
        </p:nvSpPr>
        <p:spPr>
          <a:xfrm>
            <a:off x="4495800" y="1645920"/>
            <a:ext cx="4343400" cy="4754880"/>
          </a:xfrm>
        </p:spPr>
        <p:txBody>
          <a:bodyPr/>
          <a:lstStyle/>
          <a:p>
            <a:r>
              <a:rPr lang="en-US" dirty="0" smtClean="0"/>
              <a:t>The </a:t>
            </a:r>
            <a:r>
              <a:rPr lang="en-US" dirty="0"/>
              <a:t>intensity of agricultural activity near </a:t>
            </a:r>
            <a:r>
              <a:rPr lang="en-US" dirty="0" smtClean="0"/>
              <a:t>river banks will </a:t>
            </a:r>
            <a:r>
              <a:rPr lang="en-US" dirty="0"/>
              <a:t>increase </a:t>
            </a:r>
            <a:r>
              <a:rPr lang="en-US" dirty="0" smtClean="0"/>
              <a:t>nutrients </a:t>
            </a:r>
            <a:r>
              <a:rPr lang="en-US" dirty="0"/>
              <a:t>concentrations, so the </a:t>
            </a:r>
            <a:r>
              <a:rPr lang="en-US" dirty="0" smtClean="0"/>
              <a:t>benthic </a:t>
            </a:r>
            <a:r>
              <a:rPr lang="en-US" dirty="0" err="1" smtClean="0"/>
              <a:t>macroarthropod’s</a:t>
            </a:r>
            <a:r>
              <a:rPr lang="en-US" dirty="0" smtClean="0"/>
              <a:t> diversity will decrease.</a:t>
            </a:r>
            <a:endParaRPr lang="es-PR" dirty="0"/>
          </a:p>
        </p:txBody>
      </p:sp>
      <p:sp>
        <p:nvSpPr>
          <p:cNvPr id="4" name="Footer Placeholder 3"/>
          <p:cNvSpPr>
            <a:spLocks noGrp="1"/>
          </p:cNvSpPr>
          <p:nvPr>
            <p:ph type="ftr" sz="quarter" idx="11"/>
          </p:nvPr>
        </p:nvSpPr>
        <p:spPr/>
        <p:txBody>
          <a:bodyPr/>
          <a:lstStyle/>
          <a:p>
            <a:r>
              <a:rPr lang="en-US" sz="1400" b="1" dirty="0" smtClean="0">
                <a:solidFill>
                  <a:schemeClr val="tx1"/>
                </a:solidFill>
              </a:rPr>
              <a:t>Funding provided by NSF EPS Grant #1101317</a:t>
            </a:r>
            <a:endParaRPr lang="en-US" sz="1400" b="1" dirty="0">
              <a:solidFill>
                <a:schemeClr val="tx1"/>
              </a:solidFill>
            </a:endParaRPr>
          </a:p>
        </p:txBody>
      </p:sp>
      <p:pic>
        <p:nvPicPr>
          <p:cNvPr id="7" name="Picture 2"/>
          <p:cNvPicPr>
            <a:picLocks noGrp="1" noChangeAspect="1" noChangeArrowheads="1"/>
          </p:cNvPicPr>
          <p:nvPr>
            <p:ph sz="half" idx="1"/>
          </p:nvPr>
        </p:nvPicPr>
        <p:blipFill>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381000" y="1447800"/>
            <a:ext cx="4026131"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95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r>
              <a:rPr lang="en-US" dirty="0" smtClean="0"/>
              <a:t>Methodology</a:t>
            </a:r>
            <a:endParaRPr lang="en-US" dirty="0"/>
          </a:p>
        </p:txBody>
      </p:sp>
      <p:sp>
        <p:nvSpPr>
          <p:cNvPr id="4" name="Footer Placeholder 3"/>
          <p:cNvSpPr>
            <a:spLocks noGrp="1"/>
          </p:cNvSpPr>
          <p:nvPr>
            <p:ph type="ftr" sz="quarter" idx="11"/>
          </p:nvPr>
        </p:nvSpPr>
        <p:spPr>
          <a:xfrm>
            <a:off x="2209800" y="6324600"/>
            <a:ext cx="4212264" cy="274320"/>
          </a:xfrm>
        </p:spPr>
        <p:txBody>
          <a:bodyPr/>
          <a:lstStyle/>
          <a:p>
            <a:r>
              <a:rPr lang="en-US" sz="1400" b="1" dirty="0" smtClean="0">
                <a:solidFill>
                  <a:schemeClr val="accent5">
                    <a:lumMod val="20000"/>
                    <a:lumOff val="80000"/>
                  </a:schemeClr>
                </a:solidFill>
              </a:rPr>
              <a:t>Funding provided by NSF EPS Grant #1101317</a:t>
            </a:r>
            <a:endParaRPr lang="en-US" sz="1400" b="1" dirty="0">
              <a:solidFill>
                <a:schemeClr val="accent5">
                  <a:lumMod val="20000"/>
                  <a:lumOff val="8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6406659"/>
              </p:ext>
            </p:extLst>
          </p:nvPr>
        </p:nvGraphicFramePr>
        <p:xfrm>
          <a:off x="304800" y="1219200"/>
          <a:ext cx="8610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186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685800"/>
          </a:xfrm>
        </p:spPr>
        <p:txBody>
          <a:bodyPr>
            <a:noAutofit/>
          </a:bodyPr>
          <a:lstStyle/>
          <a:p>
            <a:pPr algn="ctr"/>
            <a:r>
              <a:rPr lang="en-US" sz="4000" dirty="0" smtClean="0"/>
              <a:t>Physical-Chemical  Parameters </a:t>
            </a:r>
            <a:endParaRPr lang="en-US" sz="4000" dirty="0"/>
          </a:p>
        </p:txBody>
      </p:sp>
      <p:sp>
        <p:nvSpPr>
          <p:cNvPr id="4" name="Footer Placeholder 3"/>
          <p:cNvSpPr>
            <a:spLocks noGrp="1"/>
          </p:cNvSpPr>
          <p:nvPr>
            <p:ph type="ftr" sz="quarter" idx="11"/>
          </p:nvPr>
        </p:nvSpPr>
        <p:spPr>
          <a:xfrm>
            <a:off x="304800" y="6228602"/>
            <a:ext cx="4212264" cy="274320"/>
          </a:xfrm>
        </p:spPr>
        <p:txBody>
          <a:bodyPr/>
          <a:lstStyle/>
          <a:p>
            <a:r>
              <a:rPr lang="en-US" b="1" dirty="0" smtClean="0">
                <a:solidFill>
                  <a:schemeClr val="accent5">
                    <a:lumMod val="20000"/>
                    <a:lumOff val="80000"/>
                  </a:schemeClr>
                </a:solidFill>
              </a:rPr>
              <a:t>Funding provided by NSF EPS Grant #1101317</a:t>
            </a:r>
            <a:endParaRPr lang="en-US" b="1" dirty="0">
              <a:solidFill>
                <a:schemeClr val="accent5">
                  <a:lumMod val="20000"/>
                  <a:lumOff val="8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92118544"/>
              </p:ext>
            </p:extLst>
          </p:nvPr>
        </p:nvGraphicFramePr>
        <p:xfrm>
          <a:off x="396240" y="1143000"/>
          <a:ext cx="8290560" cy="4569853"/>
        </p:xfrm>
        <a:graphic>
          <a:graphicData uri="http://schemas.openxmlformats.org/drawingml/2006/table">
            <a:tbl>
              <a:tblPr firstRow="1" bandRow="1">
                <a:tableStyleId>{B301B821-A1FF-4177-AEE7-76D212191A09}</a:tableStyleId>
              </a:tblPr>
              <a:tblGrid>
                <a:gridCol w="3108960"/>
                <a:gridCol w="2286000"/>
                <a:gridCol w="2895600"/>
              </a:tblGrid>
              <a:tr h="454722">
                <a:tc>
                  <a:txBody>
                    <a:bodyPr/>
                    <a:lstStyle/>
                    <a:p>
                      <a:pPr algn="ctr"/>
                      <a:r>
                        <a:rPr lang="es-PR" sz="2400" dirty="0" err="1" smtClean="0"/>
                        <a:t>Parameters</a:t>
                      </a:r>
                      <a:endParaRPr lang="es-P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R" sz="2400" dirty="0" err="1" smtClean="0"/>
                        <a:t>Yunes</a:t>
                      </a:r>
                      <a:r>
                        <a:rPr lang="es-PR" sz="2400" dirty="0" smtClean="0"/>
                        <a:t> </a:t>
                      </a:r>
                      <a:r>
                        <a:rPr lang="es-PR" sz="2400" dirty="0" err="1" smtClean="0"/>
                        <a:t>River</a:t>
                      </a:r>
                      <a:endParaRPr lang="es-PR" sz="2400" dirty="0" smtClean="0"/>
                    </a:p>
                  </a:txBody>
                  <a:tcPr/>
                </a:tc>
                <a:tc>
                  <a:txBody>
                    <a:bodyPr/>
                    <a:lstStyle/>
                    <a:p>
                      <a:pPr algn="ctr"/>
                      <a:r>
                        <a:rPr lang="es-PR" sz="2400" dirty="0" err="1" smtClean="0"/>
                        <a:t>Limon</a:t>
                      </a:r>
                      <a:r>
                        <a:rPr lang="es-PR" sz="2400" dirty="0" smtClean="0"/>
                        <a:t> </a:t>
                      </a:r>
                      <a:r>
                        <a:rPr lang="es-PR" sz="2400" dirty="0" err="1" smtClean="0"/>
                        <a:t>River</a:t>
                      </a:r>
                      <a:endParaRPr lang="es-PR" sz="2400" dirty="0"/>
                    </a:p>
                  </a:txBody>
                  <a:tcPr/>
                </a:tc>
              </a:tr>
              <a:tr h="394093">
                <a:tc>
                  <a:txBody>
                    <a:bodyPr/>
                    <a:lstStyle/>
                    <a:p>
                      <a:pPr algn="l"/>
                      <a:r>
                        <a:rPr lang="es-PR" sz="2000" b="0" dirty="0" err="1" smtClean="0"/>
                        <a:t>Water</a:t>
                      </a:r>
                      <a:r>
                        <a:rPr lang="es-PR" sz="2000" b="0" dirty="0" smtClean="0"/>
                        <a:t> </a:t>
                      </a:r>
                      <a:r>
                        <a:rPr lang="es-PR" sz="2000" b="0" dirty="0" err="1" smtClean="0"/>
                        <a:t>Temp</a:t>
                      </a:r>
                      <a:r>
                        <a:rPr lang="es-PR" sz="2000" b="0" dirty="0" smtClean="0"/>
                        <a:t> </a:t>
                      </a:r>
                      <a:r>
                        <a:rPr lang="es-PR" sz="1600" b="0" dirty="0" smtClean="0"/>
                        <a:t>(</a:t>
                      </a:r>
                      <a:r>
                        <a:rPr lang="es-PR" sz="1600" b="0" dirty="0" err="1" smtClean="0"/>
                        <a:t>ºC</a:t>
                      </a:r>
                      <a:r>
                        <a:rPr lang="es-PR" sz="1600" b="0" dirty="0" smtClean="0"/>
                        <a:t>)</a:t>
                      </a:r>
                      <a:endParaRPr lang="es-PR" sz="1600" b="0" dirty="0"/>
                    </a:p>
                  </a:txBody>
                  <a:tcPr anchor="ctr"/>
                </a:tc>
                <a:tc>
                  <a:txBody>
                    <a:bodyPr/>
                    <a:lstStyle/>
                    <a:p>
                      <a:pPr algn="ctr"/>
                      <a:r>
                        <a:rPr lang="es-PR" dirty="0" smtClean="0"/>
                        <a:t>25.03</a:t>
                      </a:r>
                      <a:endParaRPr lang="es-PR" dirty="0"/>
                    </a:p>
                  </a:txBody>
                  <a:tcPr anchor="ctr"/>
                </a:tc>
                <a:tc>
                  <a:txBody>
                    <a:bodyPr/>
                    <a:lstStyle/>
                    <a:p>
                      <a:pPr algn="ctr"/>
                      <a:r>
                        <a:rPr lang="es-PR" dirty="0" smtClean="0"/>
                        <a:t>23.77</a:t>
                      </a:r>
                      <a:endParaRPr lang="es-PR" dirty="0"/>
                    </a:p>
                  </a:txBody>
                  <a:tcPr anchor="ctr"/>
                </a:tc>
              </a:tr>
              <a:tr h="394093">
                <a:tc>
                  <a:txBody>
                    <a:bodyPr/>
                    <a:lstStyle/>
                    <a:p>
                      <a:pPr algn="l"/>
                      <a:r>
                        <a:rPr lang="es-PR" sz="2000" dirty="0" err="1" smtClean="0"/>
                        <a:t>Velocity</a:t>
                      </a:r>
                      <a:r>
                        <a:rPr lang="es-PR" sz="2000" dirty="0" smtClean="0"/>
                        <a:t> </a:t>
                      </a:r>
                      <a:r>
                        <a:rPr lang="es-PR" sz="1600" dirty="0" smtClean="0"/>
                        <a:t>(m/s)</a:t>
                      </a:r>
                      <a:endParaRPr lang="es-PR" sz="1600" b="1" dirty="0"/>
                    </a:p>
                  </a:txBody>
                  <a:tcPr anchor="ctr"/>
                </a:tc>
                <a:tc>
                  <a:txBody>
                    <a:bodyPr/>
                    <a:lstStyle/>
                    <a:p>
                      <a:pPr algn="ctr"/>
                      <a:r>
                        <a:rPr lang="es-PR" dirty="0" smtClean="0"/>
                        <a:t>0.06</a:t>
                      </a:r>
                      <a:endParaRPr lang="es-PR" dirty="0"/>
                    </a:p>
                  </a:txBody>
                  <a:tcPr anchor="ctr"/>
                </a:tc>
                <a:tc>
                  <a:txBody>
                    <a:bodyPr/>
                    <a:lstStyle/>
                    <a:p>
                      <a:pPr algn="ctr"/>
                      <a:r>
                        <a:rPr lang="es-PR" dirty="0" smtClean="0"/>
                        <a:t>0.23</a:t>
                      </a:r>
                      <a:endParaRPr lang="es-PR" dirty="0"/>
                    </a:p>
                  </a:txBody>
                  <a:tcPr anchor="ctr"/>
                </a:tc>
              </a:tr>
              <a:tr h="394093">
                <a:tc>
                  <a:txBody>
                    <a:bodyPr/>
                    <a:lstStyle/>
                    <a:p>
                      <a:pPr algn="l"/>
                      <a:r>
                        <a:rPr lang="es-PR" sz="2000" dirty="0" err="1" smtClean="0"/>
                        <a:t>Conductivity</a:t>
                      </a:r>
                      <a:r>
                        <a:rPr lang="es-PR" sz="2000" dirty="0" smtClean="0"/>
                        <a:t> </a:t>
                      </a:r>
                      <a:r>
                        <a:rPr lang="es-PR" sz="1600" dirty="0" smtClean="0"/>
                        <a:t>(µS/cm)</a:t>
                      </a:r>
                      <a:endParaRPr lang="es-PR" sz="1600" b="1" dirty="0"/>
                    </a:p>
                  </a:txBody>
                  <a:tcPr anchor="ctr"/>
                </a:tc>
                <a:tc>
                  <a:txBody>
                    <a:bodyPr/>
                    <a:lstStyle/>
                    <a:p>
                      <a:pPr algn="ctr"/>
                      <a:r>
                        <a:rPr lang="es-PR" dirty="0" smtClean="0"/>
                        <a:t>198.5</a:t>
                      </a:r>
                      <a:endParaRPr lang="es-PR" dirty="0"/>
                    </a:p>
                  </a:txBody>
                  <a:tcPr anchor="ctr"/>
                </a:tc>
                <a:tc>
                  <a:txBody>
                    <a:bodyPr/>
                    <a:lstStyle/>
                    <a:p>
                      <a:pPr algn="ctr"/>
                      <a:r>
                        <a:rPr lang="es-PR" dirty="0" smtClean="0"/>
                        <a:t>154.66</a:t>
                      </a:r>
                      <a:endParaRPr lang="es-PR" dirty="0"/>
                    </a:p>
                  </a:txBody>
                  <a:tcPr anchor="ctr"/>
                </a:tc>
              </a:tr>
              <a:tr h="424407">
                <a:tc>
                  <a:txBody>
                    <a:bodyPr/>
                    <a:lstStyle/>
                    <a:p>
                      <a:r>
                        <a:rPr lang="es-PR" sz="2200" dirty="0" smtClean="0"/>
                        <a:t>pH</a:t>
                      </a:r>
                      <a:endParaRPr lang="es-PR" sz="2200" dirty="0"/>
                    </a:p>
                  </a:txBody>
                  <a:tcPr anchor="ctr"/>
                </a:tc>
                <a:tc>
                  <a:txBody>
                    <a:bodyPr/>
                    <a:lstStyle/>
                    <a:p>
                      <a:pPr algn="ctr"/>
                      <a:r>
                        <a:rPr lang="es-PR" dirty="0" smtClean="0"/>
                        <a:t>8</a:t>
                      </a:r>
                      <a:endParaRPr lang="es-PR" dirty="0"/>
                    </a:p>
                  </a:txBody>
                  <a:tcPr anchor="ctr"/>
                </a:tc>
                <a:tc>
                  <a:txBody>
                    <a:bodyPr/>
                    <a:lstStyle/>
                    <a:p>
                      <a:pPr algn="ctr"/>
                      <a:r>
                        <a:rPr lang="es-PR" dirty="0" smtClean="0"/>
                        <a:t>8.3</a:t>
                      </a:r>
                      <a:endParaRPr lang="es-PR" dirty="0"/>
                    </a:p>
                  </a:txBody>
                  <a:tcPr anchor="ctr"/>
                </a:tc>
              </a:tr>
              <a:tr h="424407">
                <a:tc>
                  <a:txBody>
                    <a:bodyPr/>
                    <a:lstStyle/>
                    <a:p>
                      <a:r>
                        <a:rPr lang="es-PR" sz="2200" dirty="0" err="1" smtClean="0"/>
                        <a:t>Dissolved</a:t>
                      </a:r>
                      <a:r>
                        <a:rPr lang="es-PR" sz="2200" dirty="0" smtClean="0"/>
                        <a:t> </a:t>
                      </a:r>
                      <a:r>
                        <a:rPr lang="es-PR" sz="2200" dirty="0" err="1" smtClean="0"/>
                        <a:t>oxygen</a:t>
                      </a:r>
                      <a:r>
                        <a:rPr lang="es-PR" sz="2200" baseline="0" dirty="0" smtClean="0"/>
                        <a:t> </a:t>
                      </a:r>
                      <a:r>
                        <a:rPr lang="es-PR" sz="1600" dirty="0" smtClean="0"/>
                        <a:t>(PPM)</a:t>
                      </a:r>
                      <a:endParaRPr lang="es-PR" sz="1600" dirty="0"/>
                    </a:p>
                  </a:txBody>
                  <a:tcPr anchor="ctr"/>
                </a:tc>
                <a:tc>
                  <a:txBody>
                    <a:bodyPr/>
                    <a:lstStyle/>
                    <a:p>
                      <a:pPr algn="ctr"/>
                      <a:r>
                        <a:rPr lang="es-PR" dirty="0" smtClean="0"/>
                        <a:t>7</a:t>
                      </a:r>
                      <a:endParaRPr lang="es-PR" dirty="0"/>
                    </a:p>
                  </a:txBody>
                  <a:tcPr anchor="ctr"/>
                </a:tc>
                <a:tc>
                  <a:txBody>
                    <a:bodyPr/>
                    <a:lstStyle/>
                    <a:p>
                      <a:pPr algn="ctr"/>
                      <a:r>
                        <a:rPr lang="es-PR" dirty="0" smtClean="0"/>
                        <a:t>7</a:t>
                      </a:r>
                      <a:endParaRPr lang="es-PR" dirty="0"/>
                    </a:p>
                  </a:txBody>
                  <a:tcPr anchor="ctr"/>
                </a:tc>
              </a:tr>
              <a:tr h="424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sz="2200" dirty="0" err="1" smtClean="0"/>
                        <a:t>Phosphate</a:t>
                      </a:r>
                      <a:r>
                        <a:rPr lang="es-PR" sz="2200" dirty="0" smtClean="0"/>
                        <a:t> </a:t>
                      </a:r>
                      <a:r>
                        <a:rPr lang="es-PR" sz="1600" dirty="0" smtClean="0"/>
                        <a:t>(PPM)</a:t>
                      </a:r>
                    </a:p>
                  </a:txBody>
                  <a:tcPr anchor="ctr"/>
                </a:tc>
                <a:tc>
                  <a:txBody>
                    <a:bodyPr/>
                    <a:lstStyle/>
                    <a:p>
                      <a:pPr algn="ctr"/>
                      <a:r>
                        <a:rPr lang="es-PR" dirty="0" smtClean="0"/>
                        <a:t>0.05</a:t>
                      </a:r>
                      <a:endParaRPr lang="es-PR" dirty="0"/>
                    </a:p>
                  </a:txBody>
                  <a:tcPr anchor="ctr"/>
                </a:tc>
                <a:tc>
                  <a:txBody>
                    <a:bodyPr/>
                    <a:lstStyle/>
                    <a:p>
                      <a:pPr algn="ctr"/>
                      <a:r>
                        <a:rPr lang="es-PR" dirty="0" smtClean="0"/>
                        <a:t>0.05</a:t>
                      </a:r>
                      <a:endParaRPr lang="es-PR" dirty="0"/>
                    </a:p>
                  </a:txBody>
                  <a:tcPr anchor="ctr"/>
                </a:tc>
              </a:tr>
              <a:tr h="424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sz="2200" dirty="0" err="1" smtClean="0"/>
                        <a:t>Nitrate</a:t>
                      </a:r>
                      <a:r>
                        <a:rPr lang="es-PR" sz="2200" dirty="0" smtClean="0"/>
                        <a:t> </a:t>
                      </a:r>
                      <a:r>
                        <a:rPr lang="es-PR" sz="1600" dirty="0" smtClean="0"/>
                        <a:t>(PPM)</a:t>
                      </a:r>
                      <a:endParaRPr lang="es-PR" sz="1600" dirty="0"/>
                    </a:p>
                  </a:txBody>
                  <a:tcPr anchor="ctr"/>
                </a:tc>
                <a:tc>
                  <a:txBody>
                    <a:bodyPr/>
                    <a:lstStyle/>
                    <a:p>
                      <a:pPr algn="ctr"/>
                      <a:r>
                        <a:rPr lang="es-PR" dirty="0" smtClean="0"/>
                        <a:t>0.71</a:t>
                      </a:r>
                      <a:endParaRPr lang="es-PR" dirty="0"/>
                    </a:p>
                  </a:txBody>
                  <a:tcPr anchor="ctr"/>
                </a:tc>
                <a:tc>
                  <a:txBody>
                    <a:bodyPr/>
                    <a:lstStyle/>
                    <a:p>
                      <a:pPr algn="ctr"/>
                      <a:r>
                        <a:rPr lang="es-PR" dirty="0" smtClean="0"/>
                        <a:t>1.00</a:t>
                      </a:r>
                      <a:endParaRPr lang="es-PR" dirty="0"/>
                    </a:p>
                  </a:txBody>
                  <a:tcPr anchor="ctr"/>
                </a:tc>
              </a:tr>
              <a:tr h="394093">
                <a:tc>
                  <a:txBody>
                    <a:bodyPr/>
                    <a:lstStyle/>
                    <a:p>
                      <a:pPr algn="l"/>
                      <a:r>
                        <a:rPr lang="es-PR" sz="1800" dirty="0" err="1" smtClean="0">
                          <a:solidFill>
                            <a:schemeClr val="bg1"/>
                          </a:solidFill>
                        </a:rPr>
                        <a:t>Turbidity</a:t>
                      </a:r>
                      <a:r>
                        <a:rPr lang="es-PR" sz="1800" dirty="0" smtClean="0">
                          <a:solidFill>
                            <a:schemeClr val="bg1"/>
                          </a:solidFill>
                        </a:rPr>
                        <a:t>  </a:t>
                      </a:r>
                      <a:r>
                        <a:rPr lang="es-PR" sz="1600" dirty="0" smtClean="0">
                          <a:solidFill>
                            <a:schemeClr val="bg1"/>
                          </a:solidFill>
                        </a:rPr>
                        <a:t>(NTU)</a:t>
                      </a:r>
                      <a:endParaRPr lang="es-PR" sz="1600" b="1" dirty="0">
                        <a:solidFill>
                          <a:schemeClr val="bg1"/>
                        </a:solidFill>
                      </a:endParaRPr>
                    </a:p>
                  </a:txBody>
                  <a:tcPr anchor="ctr"/>
                </a:tc>
                <a:tc>
                  <a:txBody>
                    <a:bodyPr/>
                    <a:lstStyle/>
                    <a:p>
                      <a:pPr algn="ctr"/>
                      <a:r>
                        <a:rPr lang="es-PR" sz="1800" dirty="0" smtClean="0">
                          <a:solidFill>
                            <a:schemeClr val="bg1"/>
                          </a:solidFill>
                        </a:rPr>
                        <a:t>Aprox.14</a:t>
                      </a:r>
                      <a:endParaRPr lang="es-PR" sz="1800" dirty="0">
                        <a:solidFill>
                          <a:schemeClr val="bg1"/>
                        </a:solidFill>
                      </a:endParaRPr>
                    </a:p>
                  </a:txBody>
                  <a:tcPr anchor="ctr"/>
                </a:tc>
                <a:tc>
                  <a:txBody>
                    <a:bodyPr/>
                    <a:lstStyle/>
                    <a:p>
                      <a:pPr algn="ctr"/>
                      <a:r>
                        <a:rPr lang="es-PR" sz="1800" dirty="0" err="1" smtClean="0">
                          <a:solidFill>
                            <a:schemeClr val="bg1"/>
                          </a:solidFill>
                        </a:rPr>
                        <a:t>Less</a:t>
                      </a:r>
                      <a:r>
                        <a:rPr lang="es-PR" sz="1800" dirty="0" smtClean="0">
                          <a:solidFill>
                            <a:schemeClr val="bg1"/>
                          </a:solidFill>
                        </a:rPr>
                        <a:t> </a:t>
                      </a:r>
                      <a:r>
                        <a:rPr lang="es-PR" sz="1800" dirty="0" err="1" smtClean="0">
                          <a:solidFill>
                            <a:schemeClr val="bg1"/>
                          </a:solidFill>
                        </a:rPr>
                        <a:t>than</a:t>
                      </a:r>
                      <a:r>
                        <a:rPr lang="es-PR" sz="1800" dirty="0" smtClean="0">
                          <a:solidFill>
                            <a:schemeClr val="bg1"/>
                          </a:solidFill>
                        </a:rPr>
                        <a:t> 10</a:t>
                      </a:r>
                      <a:endParaRPr lang="es-PR" sz="1800" dirty="0">
                        <a:solidFill>
                          <a:schemeClr val="bg1"/>
                        </a:solidFill>
                      </a:endParaRPr>
                    </a:p>
                  </a:txBody>
                  <a:tcPr anchor="ctr"/>
                </a:tc>
              </a:tr>
              <a:tr h="394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R" sz="2200" dirty="0" smtClean="0">
                          <a:solidFill>
                            <a:schemeClr val="bg1"/>
                          </a:solidFill>
                        </a:rPr>
                        <a:t>TSS </a:t>
                      </a:r>
                      <a:r>
                        <a:rPr lang="es-PR" sz="1600" dirty="0" smtClean="0"/>
                        <a:t>(PPM)</a:t>
                      </a:r>
                    </a:p>
                  </a:txBody>
                  <a:tcPr anchor="ctr"/>
                </a:tc>
                <a:tc>
                  <a:txBody>
                    <a:bodyPr/>
                    <a:lstStyle/>
                    <a:p>
                      <a:pPr algn="ctr"/>
                      <a:r>
                        <a:rPr lang="es-PR" dirty="0" smtClean="0">
                          <a:solidFill>
                            <a:schemeClr val="bg1"/>
                          </a:solidFill>
                        </a:rPr>
                        <a:t>11.28</a:t>
                      </a:r>
                      <a:endParaRPr lang="es-PR" dirty="0">
                        <a:solidFill>
                          <a:schemeClr val="bg1"/>
                        </a:solidFill>
                      </a:endParaRPr>
                    </a:p>
                  </a:txBody>
                  <a:tcPr anchor="ctr"/>
                </a:tc>
                <a:tc>
                  <a:txBody>
                    <a:bodyPr/>
                    <a:lstStyle/>
                    <a:p>
                      <a:pPr algn="ctr"/>
                      <a:r>
                        <a:rPr lang="es-PR" dirty="0" smtClean="0">
                          <a:solidFill>
                            <a:schemeClr val="bg1"/>
                          </a:solidFill>
                        </a:rPr>
                        <a:t>5.18</a:t>
                      </a:r>
                      <a:endParaRPr lang="es-PR" dirty="0">
                        <a:solidFill>
                          <a:schemeClr val="bg1"/>
                        </a:solidFill>
                      </a:endParaRPr>
                    </a:p>
                  </a:txBody>
                  <a:tcPr anchor="ctr"/>
                </a:tc>
              </a:tr>
              <a:tr h="394093">
                <a:tc>
                  <a:txBody>
                    <a:bodyPr/>
                    <a:lstStyle/>
                    <a:p>
                      <a:pPr algn="l"/>
                      <a:r>
                        <a:rPr lang="es-PR" sz="2000" dirty="0" err="1" smtClean="0">
                          <a:solidFill>
                            <a:schemeClr val="bg1"/>
                          </a:solidFill>
                        </a:rPr>
                        <a:t>Canopy</a:t>
                      </a:r>
                      <a:r>
                        <a:rPr lang="es-PR" sz="2000" baseline="0" dirty="0" smtClean="0">
                          <a:solidFill>
                            <a:schemeClr val="bg1"/>
                          </a:solidFill>
                        </a:rPr>
                        <a:t> </a:t>
                      </a:r>
                      <a:r>
                        <a:rPr lang="es-PR" sz="2000" baseline="0" dirty="0" err="1" smtClean="0">
                          <a:solidFill>
                            <a:schemeClr val="bg1"/>
                          </a:solidFill>
                        </a:rPr>
                        <a:t>cover</a:t>
                      </a:r>
                      <a:r>
                        <a:rPr lang="es-PR" sz="2000" baseline="0" dirty="0" smtClean="0">
                          <a:solidFill>
                            <a:schemeClr val="bg1"/>
                          </a:solidFill>
                        </a:rPr>
                        <a:t> </a:t>
                      </a:r>
                      <a:r>
                        <a:rPr lang="es-PR" sz="1600" baseline="0" dirty="0" smtClean="0">
                          <a:solidFill>
                            <a:schemeClr val="bg1"/>
                          </a:solidFill>
                        </a:rPr>
                        <a:t>(%)</a:t>
                      </a:r>
                      <a:endParaRPr lang="es-PR" sz="1600" b="1" dirty="0">
                        <a:solidFill>
                          <a:schemeClr val="bg1"/>
                        </a:solidFill>
                      </a:endParaRPr>
                    </a:p>
                  </a:txBody>
                  <a:tcPr anchor="ctr"/>
                </a:tc>
                <a:tc>
                  <a:txBody>
                    <a:bodyPr/>
                    <a:lstStyle/>
                    <a:p>
                      <a:pPr algn="ctr"/>
                      <a:r>
                        <a:rPr lang="es-PR" dirty="0" smtClean="0">
                          <a:solidFill>
                            <a:schemeClr val="bg1"/>
                          </a:solidFill>
                        </a:rPr>
                        <a:t>80</a:t>
                      </a:r>
                      <a:endParaRPr lang="es-PR" dirty="0">
                        <a:solidFill>
                          <a:schemeClr val="bg1"/>
                        </a:solidFill>
                      </a:endParaRPr>
                    </a:p>
                  </a:txBody>
                  <a:tcPr anchor="ctr"/>
                </a:tc>
                <a:tc>
                  <a:txBody>
                    <a:bodyPr/>
                    <a:lstStyle/>
                    <a:p>
                      <a:pPr algn="ctr"/>
                      <a:r>
                        <a:rPr lang="es-PR" dirty="0" smtClean="0">
                          <a:solidFill>
                            <a:schemeClr val="bg1"/>
                          </a:solidFill>
                        </a:rPr>
                        <a:t>9.2</a:t>
                      </a:r>
                      <a:endParaRPr lang="es-PR" dirty="0">
                        <a:solidFill>
                          <a:schemeClr val="bg1"/>
                        </a:solidFill>
                      </a:endParaRPr>
                    </a:p>
                  </a:txBody>
                  <a:tcPr anchor="ctr"/>
                </a:tc>
              </a:tr>
            </a:tbl>
          </a:graphicData>
        </a:graphic>
      </p:graphicFrame>
      <p:sp>
        <p:nvSpPr>
          <p:cNvPr id="10" name="TextBox 9"/>
          <p:cNvSpPr txBox="1"/>
          <p:nvPr/>
        </p:nvSpPr>
        <p:spPr>
          <a:xfrm>
            <a:off x="4648200" y="6019800"/>
            <a:ext cx="4038600" cy="646331"/>
          </a:xfrm>
          <a:prstGeom prst="rect">
            <a:avLst/>
          </a:prstGeom>
          <a:noFill/>
        </p:spPr>
        <p:txBody>
          <a:bodyPr wrap="square" rtlCol="0">
            <a:spAutoFit/>
          </a:bodyPr>
          <a:lstStyle/>
          <a:p>
            <a:pPr algn="r"/>
            <a:r>
              <a:rPr lang="es-PR" sz="3600" dirty="0" err="1" smtClean="0"/>
              <a:t>Results</a:t>
            </a:r>
            <a:endParaRPr lang="es-PR" sz="3600" dirty="0"/>
          </a:p>
        </p:txBody>
      </p:sp>
    </p:spTree>
    <p:extLst>
      <p:ext uri="{BB962C8B-B14F-4D97-AF65-F5344CB8AC3E}">
        <p14:creationId xmlns:p14="http://schemas.microsoft.com/office/powerpoint/2010/main" val="39277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Multivariable Analysis Results</a:t>
            </a:r>
            <a:endParaRPr lang="en-US" dirty="0"/>
          </a:p>
        </p:txBody>
      </p:sp>
      <p:sp>
        <p:nvSpPr>
          <p:cNvPr id="4" name="Footer Placeholder 3"/>
          <p:cNvSpPr>
            <a:spLocks noGrp="1"/>
          </p:cNvSpPr>
          <p:nvPr>
            <p:ph type="ftr" sz="quarter" idx="11"/>
          </p:nvPr>
        </p:nvSpPr>
        <p:spPr>
          <a:xfrm>
            <a:off x="2286000" y="6400800"/>
            <a:ext cx="4212264" cy="274320"/>
          </a:xfrm>
        </p:spPr>
        <p:txBody>
          <a:bodyPr/>
          <a:lstStyle/>
          <a:p>
            <a:r>
              <a:rPr lang="en-US" b="1" dirty="0" smtClean="0">
                <a:solidFill>
                  <a:schemeClr val="tx1">
                    <a:lumMod val="95000"/>
                  </a:schemeClr>
                </a:solidFill>
              </a:rPr>
              <a:t>Funding provided by NSF EPS Grant #1101317</a:t>
            </a:r>
            <a:endParaRPr lang="en-US" b="1" dirty="0">
              <a:solidFill>
                <a:schemeClr val="tx1">
                  <a:lumMod val="95000"/>
                </a:schemeClr>
              </a:solidFill>
            </a:endParaRPr>
          </a:p>
        </p:txBody>
      </p:sp>
      <p:pic>
        <p:nvPicPr>
          <p:cNvPr id="5" name="Picture 3"/>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t="7110" b="2302"/>
          <a:stretch/>
        </p:blipFill>
        <p:spPr bwMode="auto">
          <a:xfrm>
            <a:off x="441481" y="990600"/>
            <a:ext cx="824531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98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err="1" smtClean="0"/>
              <a:t>Results</a:t>
            </a:r>
            <a:endParaRPr lang="es-PR" dirty="0"/>
          </a:p>
        </p:txBody>
      </p:sp>
      <p:sp>
        <p:nvSpPr>
          <p:cNvPr id="3" name="Footer Placeholder 2"/>
          <p:cNvSpPr>
            <a:spLocks noGrp="1"/>
          </p:cNvSpPr>
          <p:nvPr>
            <p:ph type="ftr" sz="quarter" idx="11"/>
          </p:nvPr>
        </p:nvSpPr>
        <p:spPr>
          <a:xfrm>
            <a:off x="2209800" y="6400800"/>
            <a:ext cx="4212264" cy="274320"/>
          </a:xfrm>
        </p:spPr>
        <p:txBody>
          <a:bodyPr/>
          <a:lstStyle/>
          <a:p>
            <a:r>
              <a:rPr lang="en-US" sz="1400" b="1" dirty="0" smtClean="0">
                <a:solidFill>
                  <a:schemeClr val="tx1"/>
                </a:solidFill>
              </a:rPr>
              <a:t>Funding provided by NSF EPS Grant #1101317</a:t>
            </a:r>
            <a:endParaRPr lang="en-US" sz="1400" b="1"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424041152"/>
              </p:ext>
            </p:extLst>
          </p:nvPr>
        </p:nvGraphicFramePr>
        <p:xfrm>
          <a:off x="609600" y="1447800"/>
          <a:ext cx="79248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82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057400" y="6400800"/>
            <a:ext cx="4212264" cy="274320"/>
          </a:xfrm>
        </p:spPr>
        <p:txBody>
          <a:bodyPr/>
          <a:lstStyle/>
          <a:p>
            <a:pPr algn="ctr"/>
            <a:r>
              <a:rPr lang="en-US" sz="1400" b="1" dirty="0" smtClean="0">
                <a:solidFill>
                  <a:schemeClr val="tx1"/>
                </a:solidFill>
              </a:rPr>
              <a:t>Funding provided by NSF EPS Grant #1101317</a:t>
            </a:r>
            <a:endParaRPr lang="en-US" sz="1400" b="1" dirty="0">
              <a:solidFill>
                <a:schemeClr val="tx1"/>
              </a:solidFill>
            </a:endParaRPr>
          </a:p>
        </p:txBody>
      </p:sp>
      <p:graphicFrame>
        <p:nvGraphicFramePr>
          <p:cNvPr id="3" name="Chart 2"/>
          <p:cNvGraphicFramePr>
            <a:graphicFrameLocks/>
          </p:cNvGraphicFramePr>
          <p:nvPr>
            <p:extLst>
              <p:ext uri="{D42A27DB-BD31-4B8C-83A1-F6EECF244321}">
                <p14:modId xmlns:p14="http://schemas.microsoft.com/office/powerpoint/2010/main" val="4141438192"/>
              </p:ext>
            </p:extLst>
          </p:nvPr>
        </p:nvGraphicFramePr>
        <p:xfrm>
          <a:off x="1509712" y="566737"/>
          <a:ext cx="608375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931124321"/>
              </p:ext>
            </p:extLst>
          </p:nvPr>
        </p:nvGraphicFramePr>
        <p:xfrm>
          <a:off x="1566861" y="3548062"/>
          <a:ext cx="606742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8920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emplate>
  <TotalTime>2342</TotalTime>
  <Words>1330</Words>
  <Application>Microsoft Office PowerPoint</Application>
  <PresentationFormat>On-screen Show (4:3)</PresentationFormat>
  <Paragraphs>162</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Rockwell</vt:lpstr>
      <vt:lpstr>Wingdings 2</vt:lpstr>
      <vt:lpstr>Foundry</vt:lpstr>
      <vt:lpstr>Effects of agricultural activities on physico-chemical parameters and benthic macroarthropods</vt:lpstr>
      <vt:lpstr>Background</vt:lpstr>
      <vt:lpstr>Yunes River  Limon River</vt:lpstr>
      <vt:lpstr>Hypothesis</vt:lpstr>
      <vt:lpstr>Methodology</vt:lpstr>
      <vt:lpstr>Physical-Chemical  Parameters </vt:lpstr>
      <vt:lpstr>Multivariable Analysis Results</vt:lpstr>
      <vt:lpstr>Results</vt:lpstr>
      <vt:lpstr>PowerPoint Presentation</vt:lpstr>
      <vt:lpstr>PowerPoint Presentation</vt:lpstr>
      <vt:lpstr>PowerPoint Presentation</vt:lpstr>
      <vt:lpstr>Families present in both rivers</vt:lpstr>
      <vt:lpstr>Conclusions</vt:lpstr>
      <vt:lpstr>References</vt:lpstr>
      <vt:lpstr>Acknowledgements</vt:lpstr>
      <vt:lpstr>JPL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estudiante</dc:creator>
  <cp:lastModifiedBy>Winslow, Michael J</cp:lastModifiedBy>
  <cp:revision>167</cp:revision>
  <dcterms:created xsi:type="dcterms:W3CDTF">2016-12-01T19:56:22Z</dcterms:created>
  <dcterms:modified xsi:type="dcterms:W3CDTF">2017-07-25T15:51:43Z</dcterms:modified>
</cp:coreProperties>
</file>