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2"/>
  </p:notesMasterIdLst>
  <p:handoutMasterIdLst>
    <p:handoutMasterId r:id="rId23"/>
  </p:handoutMasterIdLst>
  <p:sldIdLst>
    <p:sldId id="263" r:id="rId2"/>
    <p:sldId id="259" r:id="rId3"/>
    <p:sldId id="273" r:id="rId4"/>
    <p:sldId id="261" r:id="rId5"/>
    <p:sldId id="281" r:id="rId6"/>
    <p:sldId id="282" r:id="rId7"/>
    <p:sldId id="271" r:id="rId8"/>
    <p:sldId id="276" r:id="rId9"/>
    <p:sldId id="279" r:id="rId10"/>
    <p:sldId id="283" r:id="rId11"/>
    <p:sldId id="277" r:id="rId12"/>
    <p:sldId id="269" r:id="rId13"/>
    <p:sldId id="270" r:id="rId14"/>
    <p:sldId id="266" r:id="rId15"/>
    <p:sldId id="278" r:id="rId16"/>
    <p:sldId id="265" r:id="rId17"/>
    <p:sldId id="284" r:id="rId18"/>
    <p:sldId id="275" r:id="rId19"/>
    <p:sldId id="257" r:id="rId20"/>
    <p:sldId id="25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000000"/>
    <a:srgbClr val="F8F4EE"/>
    <a:srgbClr val="66FF33"/>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70337" autoAdjust="0"/>
  </p:normalViewPr>
  <p:slideViewPr>
    <p:cSldViewPr>
      <p:cViewPr varScale="1">
        <p:scale>
          <a:sx n="60" d="100"/>
          <a:sy n="60" d="100"/>
        </p:scale>
        <p:origin x="1613" y="53"/>
      </p:cViewPr>
      <p:guideLst>
        <p:guide orient="horz" pos="2160"/>
        <p:guide pos="2880"/>
      </p:guideLst>
    </p:cSldViewPr>
  </p:slideViewPr>
  <p:notesTextViewPr>
    <p:cViewPr>
      <p:scale>
        <a:sx n="150" d="100"/>
        <a:sy n="150" d="100"/>
      </p:scale>
      <p:origin x="0" y="0"/>
    </p:cViewPr>
  </p:notesTextViewPr>
  <p:sorterViewPr>
    <p:cViewPr>
      <p:scale>
        <a:sx n="140" d="100"/>
        <a:sy n="140" d="100"/>
      </p:scale>
      <p:origin x="0" y="0"/>
    </p:cViewPr>
  </p:sorterViewPr>
  <p:notesViewPr>
    <p:cSldViewPr>
      <p:cViewPr varScale="1">
        <p:scale>
          <a:sx n="53" d="100"/>
          <a:sy n="53" d="100"/>
        </p:scale>
        <p:origin x="-286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Discharge by sampling </a:t>
            </a:r>
          </a:p>
        </c:rich>
      </c:tx>
      <c:layout/>
      <c:overlay val="0"/>
    </c:title>
    <c:autoTitleDeleted val="0"/>
    <c:plotArea>
      <c:layout/>
      <c:scatterChart>
        <c:scatterStyle val="lineMarker"/>
        <c:varyColors val="0"/>
        <c:ser>
          <c:idx val="0"/>
          <c:order val="0"/>
          <c:spPr>
            <a:ln w="28575">
              <a:noFill/>
            </a:ln>
          </c:spPr>
          <c:marker>
            <c:symbol val="diamond"/>
            <c:size val="11"/>
          </c:marker>
          <c:xVal>
            <c:numRef>
              <c:f>'descargas yunes 2016'!$C$4:$C$7</c:f>
              <c:numCache>
                <c:formatCode>General</c:formatCode>
                <c:ptCount val="4"/>
                <c:pt idx="0">
                  <c:v>1</c:v>
                </c:pt>
                <c:pt idx="1">
                  <c:v>2</c:v>
                </c:pt>
                <c:pt idx="2">
                  <c:v>3</c:v>
                </c:pt>
                <c:pt idx="3">
                  <c:v>4</c:v>
                </c:pt>
              </c:numCache>
            </c:numRef>
          </c:xVal>
          <c:yVal>
            <c:numRef>
              <c:f>'descargas yunes 2016'!$D$4:$D$7</c:f>
              <c:numCache>
                <c:formatCode>General</c:formatCode>
                <c:ptCount val="4"/>
                <c:pt idx="0">
                  <c:v>0.63100000000000001</c:v>
                </c:pt>
                <c:pt idx="1">
                  <c:v>0.84499999999999997</c:v>
                </c:pt>
                <c:pt idx="2">
                  <c:v>0.65900000000000003</c:v>
                </c:pt>
                <c:pt idx="3">
                  <c:v>2.3610000000000002</c:v>
                </c:pt>
              </c:numCache>
            </c:numRef>
          </c:yVal>
          <c:smooth val="0"/>
        </c:ser>
        <c:dLbls>
          <c:showLegendKey val="0"/>
          <c:showVal val="0"/>
          <c:showCatName val="0"/>
          <c:showSerName val="0"/>
          <c:showPercent val="0"/>
          <c:showBubbleSize val="0"/>
        </c:dLbls>
        <c:axId val="170165952"/>
        <c:axId val="130547816"/>
      </c:scatterChart>
      <c:valAx>
        <c:axId val="170165952"/>
        <c:scaling>
          <c:orientation val="minMax"/>
          <c:max val="4.5"/>
          <c:min val="0"/>
        </c:scaling>
        <c:delete val="0"/>
        <c:axPos val="b"/>
        <c:title>
          <c:tx>
            <c:rich>
              <a:bodyPr/>
              <a:lstStyle/>
              <a:p>
                <a:pPr>
                  <a:defRPr sz="1600"/>
                </a:pPr>
                <a:r>
                  <a:rPr lang="en-US" sz="1600"/>
                  <a:t>samplings</a:t>
                </a:r>
              </a:p>
            </c:rich>
          </c:tx>
          <c:layout/>
          <c:overlay val="0"/>
        </c:title>
        <c:numFmt formatCode="General" sourceLinked="1"/>
        <c:majorTickMark val="none"/>
        <c:minorTickMark val="none"/>
        <c:tickLblPos val="nextTo"/>
        <c:spPr>
          <a:ln>
            <a:solidFill>
              <a:schemeClr val="tx2"/>
            </a:solidFill>
          </a:ln>
        </c:spPr>
        <c:txPr>
          <a:bodyPr/>
          <a:lstStyle/>
          <a:p>
            <a:pPr>
              <a:defRPr sz="1200"/>
            </a:pPr>
            <a:endParaRPr lang="en-US"/>
          </a:p>
        </c:txPr>
        <c:crossAx val="130547816"/>
        <c:crosses val="autoZero"/>
        <c:crossBetween val="midCat"/>
        <c:majorUnit val="1"/>
        <c:minorUnit val="1"/>
      </c:valAx>
      <c:valAx>
        <c:axId val="130547816"/>
        <c:scaling>
          <c:orientation val="minMax"/>
        </c:scaling>
        <c:delete val="0"/>
        <c:axPos val="l"/>
        <c:title>
          <c:tx>
            <c:rich>
              <a:bodyPr/>
              <a:lstStyle/>
              <a:p>
                <a:pPr>
                  <a:defRPr sz="1600"/>
                </a:pPr>
                <a:r>
                  <a:rPr lang="en-US" sz="1600"/>
                  <a:t>m3</a:t>
                </a:r>
              </a:p>
            </c:rich>
          </c:tx>
          <c:layout/>
          <c:overlay val="0"/>
        </c:title>
        <c:numFmt formatCode="General" sourceLinked="1"/>
        <c:majorTickMark val="out"/>
        <c:minorTickMark val="none"/>
        <c:tickLblPos val="nextTo"/>
        <c:spPr>
          <a:ln>
            <a:solidFill>
              <a:schemeClr val="tx2"/>
            </a:solidFill>
          </a:ln>
        </c:spPr>
        <c:txPr>
          <a:bodyPr/>
          <a:lstStyle/>
          <a:p>
            <a:pPr>
              <a:defRPr sz="1100"/>
            </a:pPr>
            <a:endParaRPr lang="en-US"/>
          </a:p>
        </c:txPr>
        <c:crossAx val="170165952"/>
        <c:crosses val="autoZero"/>
        <c:crossBetween val="midCat"/>
      </c:valAx>
      <c:spPr>
        <a:solidFill>
          <a:schemeClr val="tx1">
            <a:lumMod val="40000"/>
            <a:lumOff val="60000"/>
          </a:schemeClr>
        </a:solidFill>
      </c:spPr>
    </c:plotArea>
    <c:plotVisOnly val="1"/>
    <c:dispBlanksAs val="gap"/>
    <c:showDLblsOverMax val="0"/>
  </c:chart>
  <c:spPr>
    <a:ln>
      <a:noFill/>
    </a:ln>
  </c:spPr>
  <c:txPr>
    <a:bodyPr/>
    <a:lstStyle/>
    <a:p>
      <a:pPr>
        <a:defRPr>
          <a:solidFill>
            <a:sysClr val="windowText" lastClr="000000"/>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2"/>
    </mc:Choice>
    <mc:Fallback>
      <c:style val="32"/>
    </mc:Fallback>
  </mc:AlternateContent>
  <c:chart>
    <c:title>
      <c:tx>
        <c:rich>
          <a:bodyPr/>
          <a:lstStyle/>
          <a:p>
            <a:pPr>
              <a:defRPr>
                <a:solidFill>
                  <a:sysClr val="windowText" lastClr="000000"/>
                </a:solidFill>
              </a:defRPr>
            </a:pPr>
            <a:r>
              <a:rPr lang="en-US">
                <a:solidFill>
                  <a:sysClr val="windowText" lastClr="000000"/>
                </a:solidFill>
              </a:rPr>
              <a:t>Bank full width and wetted width </a:t>
            </a:r>
          </a:p>
        </c:rich>
      </c:tx>
      <c:layout/>
      <c:overlay val="0"/>
    </c:title>
    <c:autoTitleDeleted val="0"/>
    <c:plotArea>
      <c:layout/>
      <c:lineChart>
        <c:grouping val="standard"/>
        <c:varyColors val="0"/>
        <c:ser>
          <c:idx val="1"/>
          <c:order val="0"/>
          <c:tx>
            <c:v>BANK</c:v>
          </c:tx>
          <c:spPr>
            <a:ln w="38100"/>
          </c:spPr>
          <c:marker>
            <c:spPr>
              <a:ln w="38100"/>
            </c:spPr>
          </c:marker>
          <c:val>
            <c:numRef>
              <c:f>Sheet3!$C$4:$C$7</c:f>
              <c:numCache>
                <c:formatCode>General</c:formatCode>
                <c:ptCount val="4"/>
                <c:pt idx="0">
                  <c:v>12.1</c:v>
                </c:pt>
                <c:pt idx="1">
                  <c:v>15.975</c:v>
                </c:pt>
                <c:pt idx="2">
                  <c:v>15.9</c:v>
                </c:pt>
                <c:pt idx="3">
                  <c:v>30.6</c:v>
                </c:pt>
              </c:numCache>
            </c:numRef>
          </c:val>
          <c:smooth val="0"/>
        </c:ser>
        <c:ser>
          <c:idx val="2"/>
          <c:order val="1"/>
          <c:tx>
            <c:v>WETTED</c:v>
          </c:tx>
          <c:spPr>
            <a:ln w="38100">
              <a:solidFill>
                <a:schemeClr val="accent3">
                  <a:lumMod val="75000"/>
                </a:schemeClr>
              </a:solidFill>
            </a:ln>
          </c:spPr>
          <c:marker>
            <c:symbol val="triangle"/>
            <c:size val="9"/>
            <c:spPr>
              <a:solidFill>
                <a:srgbClr val="7030A0"/>
              </a:solidFill>
              <a:ln w="38100">
                <a:solidFill>
                  <a:schemeClr val="accent3">
                    <a:lumMod val="75000"/>
                  </a:schemeClr>
                </a:solidFill>
              </a:ln>
            </c:spPr>
          </c:marker>
          <c:val>
            <c:numRef>
              <c:f>Sheet3!$D$4:$D$7</c:f>
              <c:numCache>
                <c:formatCode>General</c:formatCode>
                <c:ptCount val="4"/>
                <c:pt idx="0">
                  <c:v>11.8</c:v>
                </c:pt>
                <c:pt idx="1">
                  <c:v>13.875</c:v>
                </c:pt>
                <c:pt idx="2">
                  <c:v>11.26</c:v>
                </c:pt>
                <c:pt idx="3">
                  <c:v>14.58</c:v>
                </c:pt>
              </c:numCache>
            </c:numRef>
          </c:val>
          <c:smooth val="0"/>
        </c:ser>
        <c:dLbls>
          <c:showLegendKey val="0"/>
          <c:showVal val="0"/>
          <c:showCatName val="0"/>
          <c:showSerName val="0"/>
          <c:showPercent val="0"/>
          <c:showBubbleSize val="0"/>
        </c:dLbls>
        <c:marker val="1"/>
        <c:smooth val="0"/>
        <c:axId val="340570216"/>
        <c:axId val="340570608"/>
      </c:lineChart>
      <c:catAx>
        <c:axId val="340570216"/>
        <c:scaling>
          <c:orientation val="minMax"/>
        </c:scaling>
        <c:delete val="0"/>
        <c:axPos val="b"/>
        <c:title>
          <c:tx>
            <c:rich>
              <a:bodyPr/>
              <a:lstStyle/>
              <a:p>
                <a:pPr>
                  <a:defRPr>
                    <a:solidFill>
                      <a:sysClr val="windowText" lastClr="000000"/>
                    </a:solidFill>
                  </a:defRPr>
                </a:pPr>
                <a:r>
                  <a:rPr lang="en-US">
                    <a:solidFill>
                      <a:sysClr val="windowText" lastClr="000000"/>
                    </a:solidFill>
                  </a:rPr>
                  <a:t>samplings</a:t>
                </a:r>
              </a:p>
            </c:rich>
          </c:tx>
          <c:layout/>
          <c:overlay val="0"/>
        </c:title>
        <c:majorTickMark val="none"/>
        <c:minorTickMark val="none"/>
        <c:tickLblPos val="nextTo"/>
        <c:spPr>
          <a:ln>
            <a:solidFill>
              <a:schemeClr val="tx2"/>
            </a:solidFill>
          </a:ln>
        </c:spPr>
        <c:txPr>
          <a:bodyPr/>
          <a:lstStyle/>
          <a:p>
            <a:pPr>
              <a:defRPr>
                <a:solidFill>
                  <a:sysClr val="windowText" lastClr="000000"/>
                </a:solidFill>
              </a:defRPr>
            </a:pPr>
            <a:endParaRPr lang="en-US"/>
          </a:p>
        </c:txPr>
        <c:crossAx val="340570608"/>
        <c:crosses val="autoZero"/>
        <c:auto val="1"/>
        <c:lblAlgn val="ctr"/>
        <c:lblOffset val="100"/>
        <c:noMultiLvlLbl val="0"/>
      </c:catAx>
      <c:valAx>
        <c:axId val="340570608"/>
        <c:scaling>
          <c:orientation val="minMax"/>
        </c:scaling>
        <c:delete val="0"/>
        <c:axPos val="l"/>
        <c:title>
          <c:tx>
            <c:rich>
              <a:bodyPr/>
              <a:lstStyle/>
              <a:p>
                <a:pPr>
                  <a:defRPr>
                    <a:solidFill>
                      <a:sysClr val="windowText" lastClr="000000"/>
                    </a:solidFill>
                  </a:defRPr>
                </a:pPr>
                <a:r>
                  <a:rPr lang="en-US">
                    <a:solidFill>
                      <a:sysClr val="windowText" lastClr="000000"/>
                    </a:solidFill>
                  </a:rPr>
                  <a:t>meters</a:t>
                </a:r>
              </a:p>
            </c:rich>
          </c:tx>
          <c:layout/>
          <c:overlay val="0"/>
        </c:title>
        <c:numFmt formatCode="General" sourceLinked="1"/>
        <c:majorTickMark val="out"/>
        <c:minorTickMark val="none"/>
        <c:tickLblPos val="nextTo"/>
        <c:spPr>
          <a:ln>
            <a:solidFill>
              <a:schemeClr val="tx2"/>
            </a:solidFill>
          </a:ln>
        </c:spPr>
        <c:txPr>
          <a:bodyPr/>
          <a:lstStyle/>
          <a:p>
            <a:pPr>
              <a:defRPr>
                <a:solidFill>
                  <a:sysClr val="windowText" lastClr="000000"/>
                </a:solidFill>
              </a:defRPr>
            </a:pPr>
            <a:endParaRPr lang="en-US"/>
          </a:p>
        </c:txPr>
        <c:crossAx val="340570216"/>
        <c:crosses val="autoZero"/>
        <c:crossBetween val="between"/>
      </c:valAx>
      <c:spPr>
        <a:solidFill>
          <a:srgbClr val="DDDDDD"/>
        </a:solidFill>
      </c:spPr>
    </c:plotArea>
    <c:legend>
      <c:legendPos val="r"/>
      <c:layout/>
      <c:overlay val="0"/>
      <c:txPr>
        <a:bodyPr/>
        <a:lstStyle/>
        <a:p>
          <a:pPr>
            <a:defRPr>
              <a:solidFill>
                <a:sysClr val="windowText" lastClr="000000"/>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Concentrations of </a:t>
            </a:r>
            <a:r>
              <a:rPr lang="en-US" dirty="0" err="1" smtClean="0"/>
              <a:t>clorophyll</a:t>
            </a:r>
            <a:r>
              <a:rPr lang="en-US" dirty="0" smtClean="0"/>
              <a:t> </a:t>
            </a:r>
            <a:r>
              <a:rPr lang="en-US" i="1" dirty="0" smtClean="0"/>
              <a:t>a  </a:t>
            </a:r>
            <a:r>
              <a:rPr lang="en-US" i="0" dirty="0" smtClean="0"/>
              <a:t>in</a:t>
            </a:r>
            <a:r>
              <a:rPr lang="en-US" i="0" baseline="0" dirty="0" smtClean="0"/>
              <a:t> </a:t>
            </a:r>
            <a:r>
              <a:rPr lang="en-US" i="0" baseline="0" dirty="0" err="1" smtClean="0"/>
              <a:t>Yunes</a:t>
            </a:r>
            <a:r>
              <a:rPr lang="en-US" i="0" baseline="0" dirty="0" smtClean="0"/>
              <a:t> River - November 2016</a:t>
            </a:r>
            <a:endParaRPr lang="en-US" i="1" dirty="0"/>
          </a:p>
        </c:rich>
      </c:tx>
      <c:layout/>
      <c:overlay val="0"/>
    </c:title>
    <c:autoTitleDeleted val="0"/>
    <c:plotArea>
      <c:layout>
        <c:manualLayout>
          <c:layoutTarget val="inner"/>
          <c:xMode val="edge"/>
          <c:yMode val="edge"/>
          <c:x val="0.18765683135761876"/>
          <c:y val="0.11886316117265003"/>
          <c:w val="0.7897561362521992"/>
          <c:h val="0.75046821477823744"/>
        </c:manualLayout>
      </c:layout>
      <c:scatterChart>
        <c:scatterStyle val="lineMarker"/>
        <c:varyColors val="0"/>
        <c:ser>
          <c:idx val="0"/>
          <c:order val="0"/>
          <c:tx>
            <c:strRef>
              <c:f>'[analisis de algas y clorofila 2016  elliot_AR.xlsx]Sheet1'!$M$2</c:f>
              <c:strCache>
                <c:ptCount val="1"/>
                <c:pt idx="0">
                  <c:v>BIOMASS (μg/m2)</c:v>
                </c:pt>
              </c:strCache>
            </c:strRef>
          </c:tx>
          <c:spPr>
            <a:ln w="28575">
              <a:noFill/>
            </a:ln>
          </c:spPr>
          <c:marker>
            <c:symbol val="diamond"/>
            <c:size val="14"/>
            <c:spPr>
              <a:solidFill>
                <a:srgbClr val="92D050"/>
              </a:solidFill>
              <a:ln w="41275"/>
            </c:spPr>
          </c:marker>
          <c:xVal>
            <c:strRef>
              <c:f>'[analisis de algas y clorofila 2016  elliot_AR.xlsx]Sheet1'!$L$3:$L$8</c:f>
              <c:strCache>
                <c:ptCount val="6"/>
                <c:pt idx="0">
                  <c:v>S1</c:v>
                </c:pt>
                <c:pt idx="1">
                  <c:v>S2</c:v>
                </c:pt>
                <c:pt idx="2">
                  <c:v>S3</c:v>
                </c:pt>
                <c:pt idx="3">
                  <c:v>S4</c:v>
                </c:pt>
                <c:pt idx="4">
                  <c:v>S5</c:v>
                </c:pt>
                <c:pt idx="5">
                  <c:v>S6</c:v>
                </c:pt>
              </c:strCache>
            </c:strRef>
          </c:xVal>
          <c:yVal>
            <c:numRef>
              <c:f>'[analisis de algas y clorofila 2016  elliot_AR.xlsx]Sheet1'!$M$3:$M$8</c:f>
              <c:numCache>
                <c:formatCode>General</c:formatCode>
                <c:ptCount val="6"/>
                <c:pt idx="0">
                  <c:v>176.25798212005114</c:v>
                </c:pt>
                <c:pt idx="1">
                  <c:v>2843.6921233902367</c:v>
                </c:pt>
                <c:pt idx="2">
                  <c:v>1770.3046499198288</c:v>
                </c:pt>
                <c:pt idx="3">
                  <c:v>1386.9480560266318</c:v>
                </c:pt>
                <c:pt idx="4">
                  <c:v>1176.8783310491854</c:v>
                </c:pt>
                <c:pt idx="5">
                  <c:v>256.28597957288758</c:v>
                </c:pt>
              </c:numCache>
            </c:numRef>
          </c:yVal>
          <c:smooth val="0"/>
        </c:ser>
        <c:dLbls>
          <c:showLegendKey val="0"/>
          <c:showVal val="0"/>
          <c:showCatName val="0"/>
          <c:showSerName val="0"/>
          <c:showPercent val="0"/>
          <c:showBubbleSize val="0"/>
        </c:dLbls>
        <c:axId val="340571392"/>
        <c:axId val="340571784"/>
      </c:scatterChart>
      <c:valAx>
        <c:axId val="340571392"/>
        <c:scaling>
          <c:orientation val="minMax"/>
          <c:max val="6.5"/>
          <c:min val="0"/>
        </c:scaling>
        <c:delete val="0"/>
        <c:axPos val="b"/>
        <c:title>
          <c:tx>
            <c:rich>
              <a:bodyPr/>
              <a:lstStyle/>
              <a:p>
                <a:pPr>
                  <a:defRPr sz="1600"/>
                </a:pPr>
                <a:r>
                  <a:rPr lang="en-US" sz="1600"/>
                  <a:t>STONE</a:t>
                </a:r>
              </a:p>
            </c:rich>
          </c:tx>
          <c:layout/>
          <c:overlay val="0"/>
        </c:title>
        <c:majorTickMark val="out"/>
        <c:minorTickMark val="none"/>
        <c:tickLblPos val="nextTo"/>
        <c:spPr>
          <a:ln>
            <a:solidFill>
              <a:schemeClr val="tx2"/>
            </a:solidFill>
          </a:ln>
        </c:spPr>
        <c:crossAx val="340571784"/>
        <c:crosses val="autoZero"/>
        <c:crossBetween val="midCat"/>
        <c:majorUnit val="1"/>
        <c:minorUnit val="1"/>
      </c:valAx>
      <c:valAx>
        <c:axId val="340571784"/>
        <c:scaling>
          <c:orientation val="minMax"/>
        </c:scaling>
        <c:delete val="0"/>
        <c:axPos val="l"/>
        <c:title>
          <c:tx>
            <c:rich>
              <a:bodyPr/>
              <a:lstStyle/>
              <a:p>
                <a:pPr>
                  <a:defRPr sz="1600"/>
                </a:pPr>
                <a:r>
                  <a:rPr lang="en-US" sz="1600"/>
                  <a:t>BIOMASS (</a:t>
                </a:r>
                <a:r>
                  <a:rPr lang="el-GR" sz="1600"/>
                  <a:t>μ</a:t>
                </a:r>
                <a:r>
                  <a:rPr lang="en-US" sz="1600"/>
                  <a:t>g/m2) </a:t>
                </a:r>
              </a:p>
            </c:rich>
          </c:tx>
          <c:layout>
            <c:manualLayout>
              <c:xMode val="edge"/>
              <c:yMode val="edge"/>
              <c:x val="1.8875179262386022E-2"/>
              <c:y val="0.35816878193534879"/>
            </c:manualLayout>
          </c:layout>
          <c:overlay val="0"/>
        </c:title>
        <c:numFmt formatCode="General" sourceLinked="1"/>
        <c:majorTickMark val="out"/>
        <c:minorTickMark val="none"/>
        <c:tickLblPos val="nextTo"/>
        <c:spPr>
          <a:ln>
            <a:solidFill>
              <a:schemeClr val="tx2"/>
            </a:solidFill>
          </a:ln>
        </c:spPr>
        <c:txPr>
          <a:bodyPr/>
          <a:lstStyle/>
          <a:p>
            <a:pPr>
              <a:defRPr sz="1800"/>
            </a:pPr>
            <a:endParaRPr lang="en-US"/>
          </a:p>
        </c:txPr>
        <c:crossAx val="340571392"/>
        <c:crosses val="autoZero"/>
        <c:crossBetween val="midCat"/>
        <c:majorUnit val="200"/>
      </c:valAx>
      <c:spPr>
        <a:solidFill>
          <a:schemeClr val="bg1">
            <a:lumMod val="20000"/>
            <a:lumOff val="80000"/>
          </a:schemeClr>
        </a:solidFill>
      </c:spPr>
    </c:plotArea>
    <c:plotVisOnly val="1"/>
    <c:dispBlanksAs val="gap"/>
    <c:showDLblsOverMax val="0"/>
  </c:chart>
  <c:txPr>
    <a:bodyPr/>
    <a:lstStyle/>
    <a:p>
      <a:pPr>
        <a:defRPr>
          <a:solidFill>
            <a:sysClr val="windowText" lastClr="000000"/>
          </a:solidFill>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8C3DBF-6E56-44E1-9733-666995BBADBD}" type="doc">
      <dgm:prSet loTypeId="urn:microsoft.com/office/officeart/2005/8/layout/radial4" loCatId="relationship" qsTypeId="urn:microsoft.com/office/officeart/2005/8/quickstyle/3d2" qsCatId="3D" csTypeId="urn:microsoft.com/office/officeart/2005/8/colors/colorful1" csCatId="colorful" phldr="1"/>
      <dgm:spPr/>
      <dgm:t>
        <a:bodyPr/>
        <a:lstStyle/>
        <a:p>
          <a:endParaRPr lang="en-US"/>
        </a:p>
      </dgm:t>
    </dgm:pt>
    <dgm:pt modelId="{1F06D856-0034-4B29-8814-6DD009660CF0}">
      <dgm:prSet phldrT="[Text]"/>
      <dgm:spPr>
        <a:blipFill rotWithShape="0">
          <a:blip xmlns:r="http://schemas.openxmlformats.org/officeDocument/2006/relationships" r:embed="rId1">
            <a:extLst>
              <a:ext uri="{BEBA8EAE-BF5A-486C-A8C5-ECC9F3942E4B}">
                <a14:imgProps xmlns:a14="http://schemas.microsoft.com/office/drawing/2010/main">
                  <a14:imgLayer r:embed="rId2">
                    <a14:imgEffect>
                      <a14:brightnessContrast bright="-20000" contrast="40000"/>
                    </a14:imgEffect>
                  </a14:imgLayer>
                </a14:imgProps>
              </a:ext>
            </a:extLst>
          </a:blip>
          <a:tile tx="0" ty="0" sx="100000" sy="100000" flip="none" algn="tl"/>
        </a:blipFill>
      </dgm:spPr>
      <dgm:t>
        <a:bodyPr/>
        <a:lstStyle/>
        <a:p>
          <a:r>
            <a:rPr lang="en-US" b="1" dirty="0" err="1" smtClean="0">
              <a:solidFill>
                <a:schemeClr val="bg2">
                  <a:lumMod val="10000"/>
                </a:schemeClr>
              </a:solidFill>
            </a:rPr>
            <a:t>Yunes</a:t>
          </a:r>
          <a:r>
            <a:rPr lang="en-US" b="1" dirty="0" smtClean="0">
              <a:solidFill>
                <a:schemeClr val="bg2">
                  <a:lumMod val="10000"/>
                </a:schemeClr>
              </a:solidFill>
            </a:rPr>
            <a:t> River</a:t>
          </a:r>
          <a:endParaRPr lang="en-US" b="1" dirty="0">
            <a:solidFill>
              <a:schemeClr val="bg2">
                <a:lumMod val="10000"/>
              </a:schemeClr>
            </a:solidFill>
          </a:endParaRPr>
        </a:p>
      </dgm:t>
    </dgm:pt>
    <dgm:pt modelId="{622CE20E-53C4-44F2-A2BE-41E711377F73}" type="parTrans" cxnId="{11EF6BCE-1738-439F-8AA6-17A14ED891A7}">
      <dgm:prSet/>
      <dgm:spPr/>
      <dgm:t>
        <a:bodyPr/>
        <a:lstStyle/>
        <a:p>
          <a:endParaRPr lang="en-US"/>
        </a:p>
      </dgm:t>
    </dgm:pt>
    <dgm:pt modelId="{D5B6B57A-9635-42BF-9CDF-89A532BCD920}" type="sibTrans" cxnId="{11EF6BCE-1738-439F-8AA6-17A14ED891A7}">
      <dgm:prSet/>
      <dgm:spPr/>
      <dgm:t>
        <a:bodyPr/>
        <a:lstStyle/>
        <a:p>
          <a:endParaRPr lang="en-US"/>
        </a:p>
      </dgm:t>
    </dgm:pt>
    <dgm:pt modelId="{B2250550-1349-4F91-A051-C5546259672C}">
      <dgm:prSet phldrT="[Text]"/>
      <dgm:spPr>
        <a:solidFill>
          <a:schemeClr val="bg2">
            <a:lumMod val="50000"/>
          </a:schemeClr>
        </a:solidFill>
      </dgm:spPr>
      <dgm:t>
        <a:bodyPr/>
        <a:lstStyle/>
        <a:p>
          <a:r>
            <a:rPr lang="en-US" dirty="0" smtClean="0">
              <a:solidFill>
                <a:schemeClr val="bg1">
                  <a:lumMod val="20000"/>
                  <a:lumOff val="80000"/>
                </a:schemeClr>
              </a:solidFill>
            </a:rPr>
            <a:t>pH=8</a:t>
          </a:r>
          <a:endParaRPr lang="en-US" dirty="0">
            <a:solidFill>
              <a:schemeClr val="bg1">
                <a:lumMod val="20000"/>
                <a:lumOff val="80000"/>
              </a:schemeClr>
            </a:solidFill>
          </a:endParaRPr>
        </a:p>
      </dgm:t>
    </dgm:pt>
    <dgm:pt modelId="{263DB135-3A55-4448-9506-3A92C0846E65}" type="parTrans" cxnId="{7004C81D-7B1B-4E85-8EF7-1448561B7D0E}">
      <dgm:prSet/>
      <dgm:spPr>
        <a:solidFill>
          <a:schemeClr val="bg2">
            <a:lumMod val="50000"/>
          </a:schemeClr>
        </a:solidFill>
      </dgm:spPr>
      <dgm:t>
        <a:bodyPr/>
        <a:lstStyle/>
        <a:p>
          <a:endParaRPr lang="en-US"/>
        </a:p>
      </dgm:t>
    </dgm:pt>
    <dgm:pt modelId="{8B161BD9-8EED-4160-ACE8-022F53F98BC7}" type="sibTrans" cxnId="{7004C81D-7B1B-4E85-8EF7-1448561B7D0E}">
      <dgm:prSet/>
      <dgm:spPr/>
      <dgm:t>
        <a:bodyPr/>
        <a:lstStyle/>
        <a:p>
          <a:endParaRPr lang="en-US"/>
        </a:p>
      </dgm:t>
    </dgm:pt>
    <dgm:pt modelId="{518E1B44-C4F4-4D12-8D40-F594746A0AC3}">
      <dgm:prSet phldrT="[Text]"/>
      <dgm:spPr>
        <a:solidFill>
          <a:schemeClr val="accent3">
            <a:lumMod val="50000"/>
          </a:schemeClr>
        </a:solidFill>
      </dgm:spPr>
      <dgm:t>
        <a:bodyPr/>
        <a:lstStyle/>
        <a:p>
          <a:r>
            <a:rPr lang="en-US" dirty="0" smtClean="0">
              <a:solidFill>
                <a:schemeClr val="bg1">
                  <a:lumMod val="20000"/>
                  <a:lumOff val="80000"/>
                </a:schemeClr>
              </a:solidFill>
            </a:rPr>
            <a:t>WT = 25.03</a:t>
          </a:r>
          <a:r>
            <a:rPr lang="en-US" baseline="30000" dirty="0" smtClean="0">
              <a:solidFill>
                <a:schemeClr val="bg1">
                  <a:lumMod val="20000"/>
                  <a:lumOff val="80000"/>
                </a:schemeClr>
              </a:solidFill>
            </a:rPr>
            <a:t>o</a:t>
          </a:r>
          <a:r>
            <a:rPr lang="en-US" dirty="0" smtClean="0">
              <a:solidFill>
                <a:schemeClr val="bg1">
                  <a:lumMod val="20000"/>
                  <a:lumOff val="80000"/>
                </a:schemeClr>
              </a:solidFill>
            </a:rPr>
            <a:t>C</a:t>
          </a:r>
          <a:endParaRPr lang="en-US" dirty="0">
            <a:solidFill>
              <a:schemeClr val="bg1">
                <a:lumMod val="20000"/>
                <a:lumOff val="80000"/>
              </a:schemeClr>
            </a:solidFill>
          </a:endParaRPr>
        </a:p>
      </dgm:t>
    </dgm:pt>
    <dgm:pt modelId="{08D59F0F-C065-4DF5-A279-A81C305D3632}" type="parTrans" cxnId="{9402B6AE-18BB-4FB1-997E-13EB5417B65C}">
      <dgm:prSet/>
      <dgm:spPr>
        <a:solidFill>
          <a:schemeClr val="accent3">
            <a:lumMod val="50000"/>
          </a:schemeClr>
        </a:solidFill>
      </dgm:spPr>
      <dgm:t>
        <a:bodyPr/>
        <a:lstStyle/>
        <a:p>
          <a:endParaRPr lang="en-US"/>
        </a:p>
      </dgm:t>
    </dgm:pt>
    <dgm:pt modelId="{E60C8852-E441-43E7-A6CE-A4999A598741}" type="sibTrans" cxnId="{9402B6AE-18BB-4FB1-997E-13EB5417B65C}">
      <dgm:prSet/>
      <dgm:spPr/>
      <dgm:t>
        <a:bodyPr/>
        <a:lstStyle/>
        <a:p>
          <a:endParaRPr lang="en-US"/>
        </a:p>
      </dgm:t>
    </dgm:pt>
    <dgm:pt modelId="{98C8B38F-5C93-42AF-AFBF-1E02E126721A}">
      <dgm:prSet phldrT="[Text]"/>
      <dgm:spPr/>
      <dgm:t>
        <a:bodyPr/>
        <a:lstStyle/>
        <a:p>
          <a:r>
            <a:rPr lang="en-US" dirty="0" smtClean="0">
              <a:solidFill>
                <a:schemeClr val="bg1">
                  <a:lumMod val="20000"/>
                  <a:lumOff val="80000"/>
                </a:schemeClr>
              </a:solidFill>
            </a:rPr>
            <a:t>NO3=6ppm</a:t>
          </a:r>
          <a:endParaRPr lang="en-US" dirty="0">
            <a:solidFill>
              <a:schemeClr val="bg1">
                <a:lumMod val="20000"/>
                <a:lumOff val="80000"/>
              </a:schemeClr>
            </a:solidFill>
          </a:endParaRPr>
        </a:p>
      </dgm:t>
    </dgm:pt>
    <dgm:pt modelId="{9D883368-AB6B-4B84-8445-A149893A6DF4}" type="parTrans" cxnId="{3E72C203-88B2-4C79-BB42-F03811E99DA2}">
      <dgm:prSet/>
      <dgm:spPr/>
      <dgm:t>
        <a:bodyPr/>
        <a:lstStyle/>
        <a:p>
          <a:endParaRPr lang="en-US"/>
        </a:p>
      </dgm:t>
    </dgm:pt>
    <dgm:pt modelId="{4002C837-832B-4229-BC04-2A82422A4C6D}" type="sibTrans" cxnId="{3E72C203-88B2-4C79-BB42-F03811E99DA2}">
      <dgm:prSet/>
      <dgm:spPr/>
      <dgm:t>
        <a:bodyPr/>
        <a:lstStyle/>
        <a:p>
          <a:endParaRPr lang="en-US"/>
        </a:p>
      </dgm:t>
    </dgm:pt>
    <dgm:pt modelId="{15AC943B-8430-4B78-AF56-A54229DCB9C0}">
      <dgm:prSet/>
      <dgm:spPr/>
      <dgm:t>
        <a:bodyPr/>
        <a:lstStyle/>
        <a:p>
          <a:r>
            <a:rPr lang="en-US" dirty="0" smtClean="0">
              <a:solidFill>
                <a:schemeClr val="bg1">
                  <a:lumMod val="20000"/>
                  <a:lumOff val="80000"/>
                </a:schemeClr>
              </a:solidFill>
            </a:rPr>
            <a:t>P04= 0.3ppm</a:t>
          </a:r>
          <a:endParaRPr lang="en-US" dirty="0">
            <a:solidFill>
              <a:schemeClr val="bg1">
                <a:lumMod val="20000"/>
                <a:lumOff val="80000"/>
              </a:schemeClr>
            </a:solidFill>
          </a:endParaRPr>
        </a:p>
      </dgm:t>
    </dgm:pt>
    <dgm:pt modelId="{42353098-3A7D-4600-B3E3-32D231403F1F}" type="parTrans" cxnId="{8DFFFE53-4B08-49AA-864E-F872C988C3B9}">
      <dgm:prSet/>
      <dgm:spPr/>
      <dgm:t>
        <a:bodyPr/>
        <a:lstStyle/>
        <a:p>
          <a:endParaRPr lang="en-US"/>
        </a:p>
      </dgm:t>
    </dgm:pt>
    <dgm:pt modelId="{360BB6DB-139B-4EB6-865A-04C135C6AB96}" type="sibTrans" cxnId="{8DFFFE53-4B08-49AA-864E-F872C988C3B9}">
      <dgm:prSet/>
      <dgm:spPr/>
      <dgm:t>
        <a:bodyPr/>
        <a:lstStyle/>
        <a:p>
          <a:endParaRPr lang="en-US"/>
        </a:p>
      </dgm:t>
    </dgm:pt>
    <dgm:pt modelId="{36678571-0A9B-4844-854F-859E927BFAF6}">
      <dgm:prSet/>
      <dgm:spPr>
        <a:solidFill>
          <a:schemeClr val="accent6">
            <a:lumMod val="50000"/>
          </a:schemeClr>
        </a:solidFill>
      </dgm:spPr>
      <dgm:t>
        <a:bodyPr/>
        <a:lstStyle/>
        <a:p>
          <a:r>
            <a:rPr lang="en-US" dirty="0" smtClean="0">
              <a:solidFill>
                <a:schemeClr val="bg1">
                  <a:lumMod val="20000"/>
                  <a:lumOff val="80000"/>
                </a:schemeClr>
              </a:solidFill>
            </a:rPr>
            <a:t>High agricultural activity</a:t>
          </a:r>
          <a:endParaRPr lang="en-US" dirty="0">
            <a:solidFill>
              <a:schemeClr val="bg1">
                <a:lumMod val="20000"/>
                <a:lumOff val="80000"/>
              </a:schemeClr>
            </a:solidFill>
          </a:endParaRPr>
        </a:p>
      </dgm:t>
    </dgm:pt>
    <dgm:pt modelId="{CB323E80-082E-4E35-BF33-CCF2D58D0739}" type="parTrans" cxnId="{49C6007E-F9A2-43CD-8625-54CA761D3E5F}">
      <dgm:prSet/>
      <dgm:spPr>
        <a:solidFill>
          <a:schemeClr val="accent6">
            <a:lumMod val="50000"/>
          </a:schemeClr>
        </a:solidFill>
      </dgm:spPr>
      <dgm:t>
        <a:bodyPr/>
        <a:lstStyle/>
        <a:p>
          <a:endParaRPr lang="en-US"/>
        </a:p>
      </dgm:t>
    </dgm:pt>
    <dgm:pt modelId="{36E67BD9-38BF-48C2-82CE-D4ECE5961AAC}" type="sibTrans" cxnId="{49C6007E-F9A2-43CD-8625-54CA761D3E5F}">
      <dgm:prSet/>
      <dgm:spPr/>
      <dgm:t>
        <a:bodyPr/>
        <a:lstStyle/>
        <a:p>
          <a:endParaRPr lang="en-US"/>
        </a:p>
      </dgm:t>
    </dgm:pt>
    <dgm:pt modelId="{C7D23FB9-39AC-4FCC-B905-C86276C0F7B8}">
      <dgm:prSet/>
      <dgm:spPr/>
      <dgm:t>
        <a:bodyPr/>
        <a:lstStyle/>
        <a:p>
          <a:r>
            <a:rPr lang="en-US" dirty="0" smtClean="0">
              <a:solidFill>
                <a:schemeClr val="bg1">
                  <a:lumMod val="20000"/>
                  <a:lumOff val="80000"/>
                </a:schemeClr>
              </a:solidFill>
            </a:rPr>
            <a:t>NH3=0.27ppm</a:t>
          </a:r>
          <a:endParaRPr lang="en-US" dirty="0">
            <a:solidFill>
              <a:schemeClr val="bg1">
                <a:lumMod val="20000"/>
                <a:lumOff val="80000"/>
              </a:schemeClr>
            </a:solidFill>
          </a:endParaRPr>
        </a:p>
      </dgm:t>
    </dgm:pt>
    <dgm:pt modelId="{6A9757E1-A545-400D-BE21-880AB5E5825D}" type="parTrans" cxnId="{A87DA53D-49B5-46C8-A2B0-3CECFA0F25CE}">
      <dgm:prSet/>
      <dgm:spPr/>
      <dgm:t>
        <a:bodyPr/>
        <a:lstStyle/>
        <a:p>
          <a:endParaRPr lang="en-US"/>
        </a:p>
      </dgm:t>
    </dgm:pt>
    <dgm:pt modelId="{9FC53657-D7F8-4B84-8EF5-D3F6ABB16FA3}" type="sibTrans" cxnId="{A87DA53D-49B5-46C8-A2B0-3CECFA0F25CE}">
      <dgm:prSet/>
      <dgm:spPr/>
      <dgm:t>
        <a:bodyPr/>
        <a:lstStyle/>
        <a:p>
          <a:endParaRPr lang="en-US"/>
        </a:p>
      </dgm:t>
    </dgm:pt>
    <dgm:pt modelId="{DD8D5E92-7A9A-4A7A-9050-E00D82055DDC}" type="pres">
      <dgm:prSet presAssocID="{218C3DBF-6E56-44E1-9733-666995BBADBD}" presName="cycle" presStyleCnt="0">
        <dgm:presLayoutVars>
          <dgm:chMax val="1"/>
          <dgm:dir/>
          <dgm:animLvl val="ctr"/>
          <dgm:resizeHandles val="exact"/>
        </dgm:presLayoutVars>
      </dgm:prSet>
      <dgm:spPr/>
      <dgm:t>
        <a:bodyPr/>
        <a:lstStyle/>
        <a:p>
          <a:endParaRPr lang="es-PR"/>
        </a:p>
      </dgm:t>
    </dgm:pt>
    <dgm:pt modelId="{DFCBB4D5-0C18-48C0-ADAD-922DF00C4C0F}" type="pres">
      <dgm:prSet presAssocID="{1F06D856-0034-4B29-8814-6DD009660CF0}" presName="centerShape" presStyleLbl="node0" presStyleIdx="0" presStyleCnt="1"/>
      <dgm:spPr/>
      <dgm:t>
        <a:bodyPr/>
        <a:lstStyle/>
        <a:p>
          <a:endParaRPr lang="es-PR"/>
        </a:p>
      </dgm:t>
    </dgm:pt>
    <dgm:pt modelId="{3DEE7CAC-F6C5-4CF9-A5B7-F6B487835D9E}" type="pres">
      <dgm:prSet presAssocID="{263DB135-3A55-4448-9506-3A92C0846E65}" presName="parTrans" presStyleLbl="bgSibTrans2D1" presStyleIdx="0" presStyleCnt="6"/>
      <dgm:spPr/>
      <dgm:t>
        <a:bodyPr/>
        <a:lstStyle/>
        <a:p>
          <a:endParaRPr lang="es-PR"/>
        </a:p>
      </dgm:t>
    </dgm:pt>
    <dgm:pt modelId="{85BEDA6B-D49D-4F78-8528-1911E3F62793}" type="pres">
      <dgm:prSet presAssocID="{B2250550-1349-4F91-A051-C5546259672C}" presName="node" presStyleLbl="node1" presStyleIdx="0" presStyleCnt="6">
        <dgm:presLayoutVars>
          <dgm:bulletEnabled val="1"/>
        </dgm:presLayoutVars>
      </dgm:prSet>
      <dgm:spPr/>
      <dgm:t>
        <a:bodyPr/>
        <a:lstStyle/>
        <a:p>
          <a:endParaRPr lang="es-PR"/>
        </a:p>
      </dgm:t>
    </dgm:pt>
    <dgm:pt modelId="{410B62B4-C1B1-40D1-8EC1-0DE05C29A765}" type="pres">
      <dgm:prSet presAssocID="{08D59F0F-C065-4DF5-A279-A81C305D3632}" presName="parTrans" presStyleLbl="bgSibTrans2D1" presStyleIdx="1" presStyleCnt="6"/>
      <dgm:spPr/>
      <dgm:t>
        <a:bodyPr/>
        <a:lstStyle/>
        <a:p>
          <a:endParaRPr lang="es-PR"/>
        </a:p>
      </dgm:t>
    </dgm:pt>
    <dgm:pt modelId="{27A38551-7B2A-4999-80AA-2B8C624AAA76}" type="pres">
      <dgm:prSet presAssocID="{518E1B44-C4F4-4D12-8D40-F594746A0AC3}" presName="node" presStyleLbl="node1" presStyleIdx="1" presStyleCnt="6">
        <dgm:presLayoutVars>
          <dgm:bulletEnabled val="1"/>
        </dgm:presLayoutVars>
      </dgm:prSet>
      <dgm:spPr/>
      <dgm:t>
        <a:bodyPr/>
        <a:lstStyle/>
        <a:p>
          <a:endParaRPr lang="es-PR"/>
        </a:p>
      </dgm:t>
    </dgm:pt>
    <dgm:pt modelId="{3731B920-3D83-4477-8CC6-81207E1CC892}" type="pres">
      <dgm:prSet presAssocID="{42353098-3A7D-4600-B3E3-32D231403F1F}" presName="parTrans" presStyleLbl="bgSibTrans2D1" presStyleIdx="2" presStyleCnt="6"/>
      <dgm:spPr/>
      <dgm:t>
        <a:bodyPr/>
        <a:lstStyle/>
        <a:p>
          <a:endParaRPr lang="es-PR"/>
        </a:p>
      </dgm:t>
    </dgm:pt>
    <dgm:pt modelId="{52C0C53B-4FD8-4C1E-96C2-1709EDB28C32}" type="pres">
      <dgm:prSet presAssocID="{15AC943B-8430-4B78-AF56-A54229DCB9C0}" presName="node" presStyleLbl="node1" presStyleIdx="2" presStyleCnt="6">
        <dgm:presLayoutVars>
          <dgm:bulletEnabled val="1"/>
        </dgm:presLayoutVars>
      </dgm:prSet>
      <dgm:spPr/>
      <dgm:t>
        <a:bodyPr/>
        <a:lstStyle/>
        <a:p>
          <a:endParaRPr lang="en-US"/>
        </a:p>
      </dgm:t>
    </dgm:pt>
    <dgm:pt modelId="{383DE38A-369D-4409-9D2C-97DA117352C3}" type="pres">
      <dgm:prSet presAssocID="{9D883368-AB6B-4B84-8445-A149893A6DF4}" presName="parTrans" presStyleLbl="bgSibTrans2D1" presStyleIdx="3" presStyleCnt="6"/>
      <dgm:spPr/>
      <dgm:t>
        <a:bodyPr/>
        <a:lstStyle/>
        <a:p>
          <a:endParaRPr lang="es-PR"/>
        </a:p>
      </dgm:t>
    </dgm:pt>
    <dgm:pt modelId="{47847F20-4B70-4F78-B856-ED2CCFF17CEA}" type="pres">
      <dgm:prSet presAssocID="{98C8B38F-5C93-42AF-AFBF-1E02E126721A}" presName="node" presStyleLbl="node1" presStyleIdx="3" presStyleCnt="6">
        <dgm:presLayoutVars>
          <dgm:bulletEnabled val="1"/>
        </dgm:presLayoutVars>
      </dgm:prSet>
      <dgm:spPr/>
      <dgm:t>
        <a:bodyPr/>
        <a:lstStyle/>
        <a:p>
          <a:endParaRPr lang="en-US"/>
        </a:p>
      </dgm:t>
    </dgm:pt>
    <dgm:pt modelId="{7AFD858B-CFFD-47A0-B6AF-AE50652DC6D1}" type="pres">
      <dgm:prSet presAssocID="{CB323E80-082E-4E35-BF33-CCF2D58D0739}" presName="parTrans" presStyleLbl="bgSibTrans2D1" presStyleIdx="4" presStyleCnt="6"/>
      <dgm:spPr/>
      <dgm:t>
        <a:bodyPr/>
        <a:lstStyle/>
        <a:p>
          <a:endParaRPr lang="es-PR"/>
        </a:p>
      </dgm:t>
    </dgm:pt>
    <dgm:pt modelId="{13C64D00-190A-445E-816D-47F800E1B9C0}" type="pres">
      <dgm:prSet presAssocID="{36678571-0A9B-4844-854F-859E927BFAF6}" presName="node" presStyleLbl="node1" presStyleIdx="4" presStyleCnt="6" custRadScaleRad="94550" custRadScaleInc="113209">
        <dgm:presLayoutVars>
          <dgm:bulletEnabled val="1"/>
        </dgm:presLayoutVars>
      </dgm:prSet>
      <dgm:spPr/>
      <dgm:t>
        <a:bodyPr/>
        <a:lstStyle/>
        <a:p>
          <a:endParaRPr lang="en-US"/>
        </a:p>
      </dgm:t>
    </dgm:pt>
    <dgm:pt modelId="{5A37E77F-FDA8-4838-BAB0-421F3FF0E77F}" type="pres">
      <dgm:prSet presAssocID="{6A9757E1-A545-400D-BE21-880AB5E5825D}" presName="parTrans" presStyleLbl="bgSibTrans2D1" presStyleIdx="5" presStyleCnt="6"/>
      <dgm:spPr/>
      <dgm:t>
        <a:bodyPr/>
        <a:lstStyle/>
        <a:p>
          <a:endParaRPr lang="en-US"/>
        </a:p>
      </dgm:t>
    </dgm:pt>
    <dgm:pt modelId="{2E22E75C-2A92-4576-B7A9-A1B3E9861CC0}" type="pres">
      <dgm:prSet presAssocID="{C7D23FB9-39AC-4FCC-B905-C86276C0F7B8}" presName="node" presStyleLbl="node1" presStyleIdx="5" presStyleCnt="6" custScaleX="109293" custScaleY="126662" custRadScaleRad="105786" custRadScaleInc="-104567">
        <dgm:presLayoutVars>
          <dgm:bulletEnabled val="1"/>
        </dgm:presLayoutVars>
      </dgm:prSet>
      <dgm:spPr/>
      <dgm:t>
        <a:bodyPr/>
        <a:lstStyle/>
        <a:p>
          <a:endParaRPr lang="en-US"/>
        </a:p>
      </dgm:t>
    </dgm:pt>
  </dgm:ptLst>
  <dgm:cxnLst>
    <dgm:cxn modelId="{BEB788CA-8434-49EC-A17D-745CC26D9B1E}" type="presOf" srcId="{08D59F0F-C065-4DF5-A279-A81C305D3632}" destId="{410B62B4-C1B1-40D1-8EC1-0DE05C29A765}" srcOrd="0" destOrd="0" presId="urn:microsoft.com/office/officeart/2005/8/layout/radial4"/>
    <dgm:cxn modelId="{A87DA53D-49B5-46C8-A2B0-3CECFA0F25CE}" srcId="{1F06D856-0034-4B29-8814-6DD009660CF0}" destId="{C7D23FB9-39AC-4FCC-B905-C86276C0F7B8}" srcOrd="5" destOrd="0" parTransId="{6A9757E1-A545-400D-BE21-880AB5E5825D}" sibTransId="{9FC53657-D7F8-4B84-8EF5-D3F6ABB16FA3}"/>
    <dgm:cxn modelId="{3E72C203-88B2-4C79-BB42-F03811E99DA2}" srcId="{1F06D856-0034-4B29-8814-6DD009660CF0}" destId="{98C8B38F-5C93-42AF-AFBF-1E02E126721A}" srcOrd="3" destOrd="0" parTransId="{9D883368-AB6B-4B84-8445-A149893A6DF4}" sibTransId="{4002C837-832B-4229-BC04-2A82422A4C6D}"/>
    <dgm:cxn modelId="{35292859-F396-406D-96AE-9BF1F541D562}" type="presOf" srcId="{218C3DBF-6E56-44E1-9733-666995BBADBD}" destId="{DD8D5E92-7A9A-4A7A-9050-E00D82055DDC}" srcOrd="0" destOrd="0" presId="urn:microsoft.com/office/officeart/2005/8/layout/radial4"/>
    <dgm:cxn modelId="{0149CFB5-6252-40D8-9FF6-D7FEB7848EA6}" type="presOf" srcId="{42353098-3A7D-4600-B3E3-32D231403F1F}" destId="{3731B920-3D83-4477-8CC6-81207E1CC892}" srcOrd="0" destOrd="0" presId="urn:microsoft.com/office/officeart/2005/8/layout/radial4"/>
    <dgm:cxn modelId="{8B63B2B2-6548-4132-BA78-306A3D865607}" type="presOf" srcId="{1F06D856-0034-4B29-8814-6DD009660CF0}" destId="{DFCBB4D5-0C18-48C0-ADAD-922DF00C4C0F}" srcOrd="0" destOrd="0" presId="urn:microsoft.com/office/officeart/2005/8/layout/radial4"/>
    <dgm:cxn modelId="{9402B6AE-18BB-4FB1-997E-13EB5417B65C}" srcId="{1F06D856-0034-4B29-8814-6DD009660CF0}" destId="{518E1B44-C4F4-4D12-8D40-F594746A0AC3}" srcOrd="1" destOrd="0" parTransId="{08D59F0F-C065-4DF5-A279-A81C305D3632}" sibTransId="{E60C8852-E441-43E7-A6CE-A4999A598741}"/>
    <dgm:cxn modelId="{60DFFF36-89A6-44CB-8DAA-C2C154346373}" type="presOf" srcId="{C7D23FB9-39AC-4FCC-B905-C86276C0F7B8}" destId="{2E22E75C-2A92-4576-B7A9-A1B3E9861CC0}" srcOrd="0" destOrd="0" presId="urn:microsoft.com/office/officeart/2005/8/layout/radial4"/>
    <dgm:cxn modelId="{29DCE32E-F5D5-4846-BE95-34D1B79F7F79}" type="presOf" srcId="{36678571-0A9B-4844-854F-859E927BFAF6}" destId="{13C64D00-190A-445E-816D-47F800E1B9C0}" srcOrd="0" destOrd="0" presId="urn:microsoft.com/office/officeart/2005/8/layout/radial4"/>
    <dgm:cxn modelId="{31E82D00-290A-47DB-AEF0-3990698936F2}" type="presOf" srcId="{15AC943B-8430-4B78-AF56-A54229DCB9C0}" destId="{52C0C53B-4FD8-4C1E-96C2-1709EDB28C32}" srcOrd="0" destOrd="0" presId="urn:microsoft.com/office/officeart/2005/8/layout/radial4"/>
    <dgm:cxn modelId="{93C4FA0D-DA30-4682-8678-8599F6A8348B}" type="presOf" srcId="{CB323E80-082E-4E35-BF33-CCF2D58D0739}" destId="{7AFD858B-CFFD-47A0-B6AF-AE50652DC6D1}" srcOrd="0" destOrd="0" presId="urn:microsoft.com/office/officeart/2005/8/layout/radial4"/>
    <dgm:cxn modelId="{8DFFFE53-4B08-49AA-864E-F872C988C3B9}" srcId="{1F06D856-0034-4B29-8814-6DD009660CF0}" destId="{15AC943B-8430-4B78-AF56-A54229DCB9C0}" srcOrd="2" destOrd="0" parTransId="{42353098-3A7D-4600-B3E3-32D231403F1F}" sibTransId="{360BB6DB-139B-4EB6-865A-04C135C6AB96}"/>
    <dgm:cxn modelId="{9F726690-2054-4610-BF53-C2E8E6CB1930}" type="presOf" srcId="{B2250550-1349-4F91-A051-C5546259672C}" destId="{85BEDA6B-D49D-4F78-8528-1911E3F62793}" srcOrd="0" destOrd="0" presId="urn:microsoft.com/office/officeart/2005/8/layout/radial4"/>
    <dgm:cxn modelId="{E17692BA-4C51-4C78-8666-6A61C504F474}" type="presOf" srcId="{518E1B44-C4F4-4D12-8D40-F594746A0AC3}" destId="{27A38551-7B2A-4999-80AA-2B8C624AAA76}" srcOrd="0" destOrd="0" presId="urn:microsoft.com/office/officeart/2005/8/layout/radial4"/>
    <dgm:cxn modelId="{4623FEE3-D2F1-47F2-B24A-AE4CD5395AC1}" type="presOf" srcId="{9D883368-AB6B-4B84-8445-A149893A6DF4}" destId="{383DE38A-369D-4409-9D2C-97DA117352C3}" srcOrd="0" destOrd="0" presId="urn:microsoft.com/office/officeart/2005/8/layout/radial4"/>
    <dgm:cxn modelId="{E63564B7-06CE-4545-8337-9CB056550B06}" type="presOf" srcId="{6A9757E1-A545-400D-BE21-880AB5E5825D}" destId="{5A37E77F-FDA8-4838-BAB0-421F3FF0E77F}" srcOrd="0" destOrd="0" presId="urn:microsoft.com/office/officeart/2005/8/layout/radial4"/>
    <dgm:cxn modelId="{49C6007E-F9A2-43CD-8625-54CA761D3E5F}" srcId="{1F06D856-0034-4B29-8814-6DD009660CF0}" destId="{36678571-0A9B-4844-854F-859E927BFAF6}" srcOrd="4" destOrd="0" parTransId="{CB323E80-082E-4E35-BF33-CCF2D58D0739}" sibTransId="{36E67BD9-38BF-48C2-82CE-D4ECE5961AAC}"/>
    <dgm:cxn modelId="{11EF6BCE-1738-439F-8AA6-17A14ED891A7}" srcId="{218C3DBF-6E56-44E1-9733-666995BBADBD}" destId="{1F06D856-0034-4B29-8814-6DD009660CF0}" srcOrd="0" destOrd="0" parTransId="{622CE20E-53C4-44F2-A2BE-41E711377F73}" sibTransId="{D5B6B57A-9635-42BF-9CDF-89A532BCD920}"/>
    <dgm:cxn modelId="{7004C81D-7B1B-4E85-8EF7-1448561B7D0E}" srcId="{1F06D856-0034-4B29-8814-6DD009660CF0}" destId="{B2250550-1349-4F91-A051-C5546259672C}" srcOrd="0" destOrd="0" parTransId="{263DB135-3A55-4448-9506-3A92C0846E65}" sibTransId="{8B161BD9-8EED-4160-ACE8-022F53F98BC7}"/>
    <dgm:cxn modelId="{BC65591B-3875-457A-820E-78614F529C57}" type="presOf" srcId="{98C8B38F-5C93-42AF-AFBF-1E02E126721A}" destId="{47847F20-4B70-4F78-B856-ED2CCFF17CEA}" srcOrd="0" destOrd="0" presId="urn:microsoft.com/office/officeart/2005/8/layout/radial4"/>
    <dgm:cxn modelId="{FE19D348-7F8D-484B-98A1-7B6D0CC59EBC}" type="presOf" srcId="{263DB135-3A55-4448-9506-3A92C0846E65}" destId="{3DEE7CAC-F6C5-4CF9-A5B7-F6B487835D9E}" srcOrd="0" destOrd="0" presId="urn:microsoft.com/office/officeart/2005/8/layout/radial4"/>
    <dgm:cxn modelId="{2BCD9280-78A8-48E4-A866-BE0A9E26BCFB}" type="presParOf" srcId="{DD8D5E92-7A9A-4A7A-9050-E00D82055DDC}" destId="{DFCBB4D5-0C18-48C0-ADAD-922DF00C4C0F}" srcOrd="0" destOrd="0" presId="urn:microsoft.com/office/officeart/2005/8/layout/radial4"/>
    <dgm:cxn modelId="{DF5019CA-2A64-4162-93E4-66F304F9D8FE}" type="presParOf" srcId="{DD8D5E92-7A9A-4A7A-9050-E00D82055DDC}" destId="{3DEE7CAC-F6C5-4CF9-A5B7-F6B487835D9E}" srcOrd="1" destOrd="0" presId="urn:microsoft.com/office/officeart/2005/8/layout/radial4"/>
    <dgm:cxn modelId="{DB3C4B04-D18D-4EB7-B34B-219C564D3A8B}" type="presParOf" srcId="{DD8D5E92-7A9A-4A7A-9050-E00D82055DDC}" destId="{85BEDA6B-D49D-4F78-8528-1911E3F62793}" srcOrd="2" destOrd="0" presId="urn:microsoft.com/office/officeart/2005/8/layout/radial4"/>
    <dgm:cxn modelId="{16815C71-8FE9-4B9E-9EAF-A8F26AB85CAE}" type="presParOf" srcId="{DD8D5E92-7A9A-4A7A-9050-E00D82055DDC}" destId="{410B62B4-C1B1-40D1-8EC1-0DE05C29A765}" srcOrd="3" destOrd="0" presId="urn:microsoft.com/office/officeart/2005/8/layout/radial4"/>
    <dgm:cxn modelId="{D3167B39-855A-4666-8741-3F91956C7933}" type="presParOf" srcId="{DD8D5E92-7A9A-4A7A-9050-E00D82055DDC}" destId="{27A38551-7B2A-4999-80AA-2B8C624AAA76}" srcOrd="4" destOrd="0" presId="urn:microsoft.com/office/officeart/2005/8/layout/radial4"/>
    <dgm:cxn modelId="{AF06294A-DE89-460F-8664-48461CDEB1DC}" type="presParOf" srcId="{DD8D5E92-7A9A-4A7A-9050-E00D82055DDC}" destId="{3731B920-3D83-4477-8CC6-81207E1CC892}" srcOrd="5" destOrd="0" presId="urn:microsoft.com/office/officeart/2005/8/layout/radial4"/>
    <dgm:cxn modelId="{049F31FE-B23E-4747-9032-A3985620F648}" type="presParOf" srcId="{DD8D5E92-7A9A-4A7A-9050-E00D82055DDC}" destId="{52C0C53B-4FD8-4C1E-96C2-1709EDB28C32}" srcOrd="6" destOrd="0" presId="urn:microsoft.com/office/officeart/2005/8/layout/radial4"/>
    <dgm:cxn modelId="{7B81F974-758A-4EB1-B6AA-4452057ACE70}" type="presParOf" srcId="{DD8D5E92-7A9A-4A7A-9050-E00D82055DDC}" destId="{383DE38A-369D-4409-9D2C-97DA117352C3}" srcOrd="7" destOrd="0" presId="urn:microsoft.com/office/officeart/2005/8/layout/radial4"/>
    <dgm:cxn modelId="{C4ABCDDC-D1ED-4612-BD83-79F81DEBCFC3}" type="presParOf" srcId="{DD8D5E92-7A9A-4A7A-9050-E00D82055DDC}" destId="{47847F20-4B70-4F78-B856-ED2CCFF17CEA}" srcOrd="8" destOrd="0" presId="urn:microsoft.com/office/officeart/2005/8/layout/radial4"/>
    <dgm:cxn modelId="{35D97B1B-0B1E-41C0-9E19-2EF3BEA28E7C}" type="presParOf" srcId="{DD8D5E92-7A9A-4A7A-9050-E00D82055DDC}" destId="{7AFD858B-CFFD-47A0-B6AF-AE50652DC6D1}" srcOrd="9" destOrd="0" presId="urn:microsoft.com/office/officeart/2005/8/layout/radial4"/>
    <dgm:cxn modelId="{3924E567-AC45-4AB2-BC75-FE0D2AA04CB1}" type="presParOf" srcId="{DD8D5E92-7A9A-4A7A-9050-E00D82055DDC}" destId="{13C64D00-190A-445E-816D-47F800E1B9C0}" srcOrd="10" destOrd="0" presId="urn:microsoft.com/office/officeart/2005/8/layout/radial4"/>
    <dgm:cxn modelId="{316CF0C1-DB46-4F74-B2D6-8321FCCE6271}" type="presParOf" srcId="{DD8D5E92-7A9A-4A7A-9050-E00D82055DDC}" destId="{5A37E77F-FDA8-4838-BAB0-421F3FF0E77F}" srcOrd="11" destOrd="0" presId="urn:microsoft.com/office/officeart/2005/8/layout/radial4"/>
    <dgm:cxn modelId="{350F3B29-E815-4B2C-AC27-969990AE7BFB}" type="presParOf" srcId="{DD8D5E92-7A9A-4A7A-9050-E00D82055DDC}" destId="{2E22E75C-2A92-4576-B7A9-A1B3E9861CC0}"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BB4D5-0C18-48C0-ADAD-922DF00C4C0F}">
      <dsp:nvSpPr>
        <dsp:cNvPr id="0" name=""/>
        <dsp:cNvSpPr/>
      </dsp:nvSpPr>
      <dsp:spPr>
        <a:xfrm>
          <a:off x="2756139" y="2626739"/>
          <a:ext cx="2041326" cy="2041326"/>
        </a:xfrm>
        <a:prstGeom prst="ellipse">
          <a:avLst/>
        </a:prstGeom>
        <a:blipFill rotWithShape="0">
          <a:blip xmlns:r="http://schemas.openxmlformats.org/officeDocument/2006/relationships" r:embed="rId1">
            <a:extLst>
              <a:ext uri="{BEBA8EAE-BF5A-486C-A8C5-ECC9F3942E4B}">
                <a14:imgProps xmlns:a14="http://schemas.microsoft.com/office/drawing/2010/main">
                  <a14:imgLayer r:embed="rId2">
                    <a14:imgEffect>
                      <a14:brightnessContrast bright="-20000" contrast="40000"/>
                    </a14:imgEffect>
                  </a14:imgLayer>
                </a14:imgProps>
              </a:ext>
            </a:extLst>
          </a:blip>
          <a:tile tx="0" ty="0" sx="100000" sy="100000" flip="none" algn="tl"/>
        </a:blip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b="1" kern="1200" dirty="0" err="1" smtClean="0">
              <a:solidFill>
                <a:schemeClr val="bg2">
                  <a:lumMod val="10000"/>
                </a:schemeClr>
              </a:solidFill>
            </a:rPr>
            <a:t>Yunes</a:t>
          </a:r>
          <a:r>
            <a:rPr lang="en-US" sz="4400" b="1" kern="1200" dirty="0" smtClean="0">
              <a:solidFill>
                <a:schemeClr val="bg2">
                  <a:lumMod val="10000"/>
                </a:schemeClr>
              </a:solidFill>
            </a:rPr>
            <a:t> River</a:t>
          </a:r>
          <a:endParaRPr lang="en-US" sz="4400" b="1" kern="1200" dirty="0">
            <a:solidFill>
              <a:schemeClr val="bg2">
                <a:lumMod val="10000"/>
              </a:schemeClr>
            </a:solidFill>
          </a:endParaRPr>
        </a:p>
      </dsp:txBody>
      <dsp:txXfrm>
        <a:off x="3055084" y="2925684"/>
        <a:ext cx="1443436" cy="1443436"/>
      </dsp:txXfrm>
    </dsp:sp>
    <dsp:sp modelId="{3DEE7CAC-F6C5-4CF9-A5B7-F6B487835D9E}">
      <dsp:nvSpPr>
        <dsp:cNvPr id="0" name=""/>
        <dsp:cNvSpPr/>
      </dsp:nvSpPr>
      <dsp:spPr>
        <a:xfrm rot="10800000">
          <a:off x="682036" y="3356513"/>
          <a:ext cx="1960026" cy="581778"/>
        </a:xfrm>
        <a:prstGeom prst="leftArrow">
          <a:avLst>
            <a:gd name="adj1" fmla="val 60000"/>
            <a:gd name="adj2" fmla="val 50000"/>
          </a:avLst>
        </a:prstGeom>
        <a:solidFill>
          <a:schemeClr val="bg2">
            <a:lumMod val="50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5BEDA6B-D49D-4F78-8528-1911E3F62793}">
      <dsp:nvSpPr>
        <dsp:cNvPr id="0" name=""/>
        <dsp:cNvSpPr/>
      </dsp:nvSpPr>
      <dsp:spPr>
        <a:xfrm>
          <a:off x="-32427" y="3075831"/>
          <a:ext cx="1428928" cy="1143142"/>
        </a:xfrm>
        <a:prstGeom prst="roundRect">
          <a:avLst>
            <a:gd name="adj" fmla="val 10000"/>
          </a:avLst>
        </a:prstGeom>
        <a:solidFill>
          <a:schemeClr val="bg2">
            <a:lumMod val="50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lumMod val="20000"/>
                  <a:lumOff val="80000"/>
                </a:schemeClr>
              </a:solidFill>
            </a:rPr>
            <a:t>pH=8</a:t>
          </a:r>
          <a:endParaRPr lang="en-US" sz="1800" kern="1200" dirty="0">
            <a:solidFill>
              <a:schemeClr val="bg1">
                <a:lumMod val="20000"/>
                <a:lumOff val="80000"/>
              </a:schemeClr>
            </a:solidFill>
          </a:endParaRPr>
        </a:p>
      </dsp:txBody>
      <dsp:txXfrm>
        <a:off x="1054" y="3109312"/>
        <a:ext cx="1361966" cy="1076180"/>
      </dsp:txXfrm>
    </dsp:sp>
    <dsp:sp modelId="{410B62B4-C1B1-40D1-8EC1-0DE05C29A765}">
      <dsp:nvSpPr>
        <dsp:cNvPr id="0" name=""/>
        <dsp:cNvSpPr/>
      </dsp:nvSpPr>
      <dsp:spPr>
        <a:xfrm rot="12960000">
          <a:off x="1085918" y="2113493"/>
          <a:ext cx="1960026" cy="581778"/>
        </a:xfrm>
        <a:prstGeom prst="leftArrow">
          <a:avLst>
            <a:gd name="adj1" fmla="val 60000"/>
            <a:gd name="adj2" fmla="val 50000"/>
          </a:avLst>
        </a:prstGeom>
        <a:solidFill>
          <a:schemeClr val="accent3">
            <a:lumMod val="50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7A38551-7B2A-4999-80AA-2B8C624AAA76}">
      <dsp:nvSpPr>
        <dsp:cNvPr id="0" name=""/>
        <dsp:cNvSpPr/>
      </dsp:nvSpPr>
      <dsp:spPr>
        <a:xfrm>
          <a:off x="558619" y="1256773"/>
          <a:ext cx="1428928" cy="1143142"/>
        </a:xfrm>
        <a:prstGeom prst="roundRect">
          <a:avLst>
            <a:gd name="adj" fmla="val 10000"/>
          </a:avLst>
        </a:prstGeom>
        <a:solidFill>
          <a:schemeClr val="accent3">
            <a:lumMod val="50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lumMod val="20000"/>
                  <a:lumOff val="80000"/>
                </a:schemeClr>
              </a:solidFill>
            </a:rPr>
            <a:t>WT = 25.03</a:t>
          </a:r>
          <a:r>
            <a:rPr lang="en-US" sz="1800" kern="1200" baseline="30000" dirty="0" smtClean="0">
              <a:solidFill>
                <a:schemeClr val="bg1">
                  <a:lumMod val="20000"/>
                  <a:lumOff val="80000"/>
                </a:schemeClr>
              </a:solidFill>
            </a:rPr>
            <a:t>o</a:t>
          </a:r>
          <a:r>
            <a:rPr lang="en-US" sz="1800" kern="1200" dirty="0" smtClean="0">
              <a:solidFill>
                <a:schemeClr val="bg1">
                  <a:lumMod val="20000"/>
                  <a:lumOff val="80000"/>
                </a:schemeClr>
              </a:solidFill>
            </a:rPr>
            <a:t>C</a:t>
          </a:r>
          <a:endParaRPr lang="en-US" sz="1800" kern="1200" dirty="0">
            <a:solidFill>
              <a:schemeClr val="bg1">
                <a:lumMod val="20000"/>
                <a:lumOff val="80000"/>
              </a:schemeClr>
            </a:solidFill>
          </a:endParaRPr>
        </a:p>
      </dsp:txBody>
      <dsp:txXfrm>
        <a:off x="592100" y="1290254"/>
        <a:ext cx="1361966" cy="1076180"/>
      </dsp:txXfrm>
    </dsp:sp>
    <dsp:sp modelId="{3731B920-3D83-4477-8CC6-81207E1CC892}">
      <dsp:nvSpPr>
        <dsp:cNvPr id="0" name=""/>
        <dsp:cNvSpPr/>
      </dsp:nvSpPr>
      <dsp:spPr>
        <a:xfrm rot="15120000">
          <a:off x="2143294" y="1345264"/>
          <a:ext cx="1960026" cy="581778"/>
        </a:xfrm>
        <a:prstGeom prst="leftArrow">
          <a:avLst>
            <a:gd name="adj1" fmla="val 60000"/>
            <a:gd name="adj2" fmla="val 50000"/>
          </a:avLst>
        </a:prstGeom>
        <a:solidFill>
          <a:schemeClr val="accent4">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2C0C53B-4FD8-4C1E-96C2-1709EDB28C32}">
      <dsp:nvSpPr>
        <dsp:cNvPr id="0" name=""/>
        <dsp:cNvSpPr/>
      </dsp:nvSpPr>
      <dsp:spPr>
        <a:xfrm>
          <a:off x="2106002" y="132533"/>
          <a:ext cx="1428928" cy="1143142"/>
        </a:xfrm>
        <a:prstGeom prst="roundRect">
          <a:avLst>
            <a:gd name="adj" fmla="val 10000"/>
          </a:avLst>
        </a:prstGeom>
        <a:solidFill>
          <a:schemeClr val="accent4">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lumMod val="20000"/>
                  <a:lumOff val="80000"/>
                </a:schemeClr>
              </a:solidFill>
            </a:rPr>
            <a:t>P04= 0.3ppm</a:t>
          </a:r>
          <a:endParaRPr lang="en-US" sz="1800" kern="1200" dirty="0">
            <a:solidFill>
              <a:schemeClr val="bg1">
                <a:lumMod val="20000"/>
                <a:lumOff val="80000"/>
              </a:schemeClr>
            </a:solidFill>
          </a:endParaRPr>
        </a:p>
      </dsp:txBody>
      <dsp:txXfrm>
        <a:off x="2139483" y="166014"/>
        <a:ext cx="1361966" cy="1076180"/>
      </dsp:txXfrm>
    </dsp:sp>
    <dsp:sp modelId="{383DE38A-369D-4409-9D2C-97DA117352C3}">
      <dsp:nvSpPr>
        <dsp:cNvPr id="0" name=""/>
        <dsp:cNvSpPr/>
      </dsp:nvSpPr>
      <dsp:spPr>
        <a:xfrm rot="17280000">
          <a:off x="3450283" y="1345264"/>
          <a:ext cx="1960026" cy="581778"/>
        </a:xfrm>
        <a:prstGeom prst="leftArrow">
          <a:avLst>
            <a:gd name="adj1" fmla="val 60000"/>
            <a:gd name="adj2" fmla="val 50000"/>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7847F20-4B70-4F78-B856-ED2CCFF17CEA}">
      <dsp:nvSpPr>
        <dsp:cNvPr id="0" name=""/>
        <dsp:cNvSpPr/>
      </dsp:nvSpPr>
      <dsp:spPr>
        <a:xfrm>
          <a:off x="4018673" y="132533"/>
          <a:ext cx="1428928" cy="1143142"/>
        </a:xfrm>
        <a:prstGeom prst="roundRect">
          <a:avLst>
            <a:gd name="adj" fmla="val 10000"/>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lumMod val="20000"/>
                  <a:lumOff val="80000"/>
                </a:schemeClr>
              </a:solidFill>
            </a:rPr>
            <a:t>NO3=6ppm</a:t>
          </a:r>
          <a:endParaRPr lang="en-US" sz="1800" kern="1200" dirty="0">
            <a:solidFill>
              <a:schemeClr val="bg1">
                <a:lumMod val="20000"/>
                <a:lumOff val="80000"/>
              </a:schemeClr>
            </a:solidFill>
          </a:endParaRPr>
        </a:p>
      </dsp:txBody>
      <dsp:txXfrm>
        <a:off x="4052154" y="166014"/>
        <a:ext cx="1361966" cy="1076180"/>
      </dsp:txXfrm>
    </dsp:sp>
    <dsp:sp modelId="{7AFD858B-CFFD-47A0-B6AF-AE50652DC6D1}">
      <dsp:nvSpPr>
        <dsp:cNvPr id="0" name=""/>
        <dsp:cNvSpPr/>
      </dsp:nvSpPr>
      <dsp:spPr>
        <a:xfrm rot="21477762">
          <a:off x="4900984" y="3284496"/>
          <a:ext cx="1800638" cy="581778"/>
        </a:xfrm>
        <a:prstGeom prst="leftArrow">
          <a:avLst>
            <a:gd name="adj1" fmla="val 60000"/>
            <a:gd name="adj2" fmla="val 50000"/>
          </a:avLst>
        </a:prstGeom>
        <a:solidFill>
          <a:schemeClr val="accent6">
            <a:lumMod val="50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3C64D00-190A-445E-816D-47F800E1B9C0}">
      <dsp:nvSpPr>
        <dsp:cNvPr id="0" name=""/>
        <dsp:cNvSpPr/>
      </dsp:nvSpPr>
      <dsp:spPr>
        <a:xfrm>
          <a:off x="5986589" y="2971808"/>
          <a:ext cx="1428928" cy="1143142"/>
        </a:xfrm>
        <a:prstGeom prst="roundRect">
          <a:avLst>
            <a:gd name="adj" fmla="val 10000"/>
          </a:avLst>
        </a:prstGeom>
        <a:solidFill>
          <a:schemeClr val="accent6">
            <a:lumMod val="50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lumMod val="20000"/>
                  <a:lumOff val="80000"/>
                </a:schemeClr>
              </a:solidFill>
            </a:rPr>
            <a:t>High agricultural activity</a:t>
          </a:r>
          <a:endParaRPr lang="en-US" sz="1800" kern="1200" dirty="0">
            <a:solidFill>
              <a:schemeClr val="bg1">
                <a:lumMod val="20000"/>
                <a:lumOff val="80000"/>
              </a:schemeClr>
            </a:solidFill>
          </a:endParaRPr>
        </a:p>
      </dsp:txBody>
      <dsp:txXfrm>
        <a:off x="6020070" y="3005289"/>
        <a:ext cx="1361966" cy="1076180"/>
      </dsp:txXfrm>
    </dsp:sp>
    <dsp:sp modelId="{5A37E77F-FDA8-4838-BAB0-421F3FF0E77F}">
      <dsp:nvSpPr>
        <dsp:cNvPr id="0" name=""/>
        <dsp:cNvSpPr/>
      </dsp:nvSpPr>
      <dsp:spPr>
        <a:xfrm rot="19717794">
          <a:off x="4598453" y="2206479"/>
          <a:ext cx="2129241" cy="581778"/>
        </a:xfrm>
        <a:prstGeom prst="leftArrow">
          <a:avLst>
            <a:gd name="adj1" fmla="val 60000"/>
            <a:gd name="adj2" fmla="val 50000"/>
          </a:avLst>
        </a:prstGeom>
        <a:solidFill>
          <a:schemeClr val="accent2">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E22E75C-2A92-4576-B7A9-A1B3E9861CC0}">
      <dsp:nvSpPr>
        <dsp:cNvPr id="0" name=""/>
        <dsp:cNvSpPr/>
      </dsp:nvSpPr>
      <dsp:spPr>
        <a:xfrm>
          <a:off x="5791212" y="1219200"/>
          <a:ext cx="1561718" cy="1447927"/>
        </a:xfrm>
        <a:prstGeom prst="roundRect">
          <a:avLst>
            <a:gd name="adj" fmla="val 10000"/>
          </a:avLst>
        </a:prstGeom>
        <a:solidFill>
          <a:schemeClr val="accent2">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lumMod val="20000"/>
                  <a:lumOff val="80000"/>
                </a:schemeClr>
              </a:solidFill>
            </a:rPr>
            <a:t>NH3=0.27ppm</a:t>
          </a:r>
          <a:endParaRPr lang="en-US" sz="1800" kern="1200" dirty="0">
            <a:solidFill>
              <a:schemeClr val="bg1">
                <a:lumMod val="20000"/>
                <a:lumOff val="80000"/>
              </a:schemeClr>
            </a:solidFill>
          </a:endParaRPr>
        </a:p>
      </dsp:txBody>
      <dsp:txXfrm>
        <a:off x="5833620" y="1261608"/>
        <a:ext cx="1476902" cy="136311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6C53B7-49FB-45BD-B3F8-D1EDB4F8B009}" type="datetimeFigureOut">
              <a:rPr lang="en-US" smtClean="0"/>
              <a:t>7/25/2017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F028CD6-0972-4A4A-BE76-64536C5BDBAA}" type="slidenum">
              <a:rPr lang="en-US" smtClean="0"/>
              <a:t>‹#›</a:t>
            </a:fld>
            <a:endParaRPr lang="en-US"/>
          </a:p>
        </p:txBody>
      </p:sp>
    </p:spTree>
    <p:extLst>
      <p:ext uri="{BB962C8B-B14F-4D97-AF65-F5344CB8AC3E}">
        <p14:creationId xmlns:p14="http://schemas.microsoft.com/office/powerpoint/2010/main" val="1847907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46E242-1708-4F18-A832-2E439A6B034D}" type="datetimeFigureOut">
              <a:rPr lang="en-US" smtClean="0"/>
              <a:t>7/25/2017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1D76C8-952A-49BA-85BA-C45D053E55E1}" type="slidenum">
              <a:rPr lang="en-US" smtClean="0"/>
              <a:t>‹#›</a:t>
            </a:fld>
            <a:endParaRPr lang="en-US"/>
          </a:p>
        </p:txBody>
      </p:sp>
    </p:spTree>
    <p:extLst>
      <p:ext uri="{BB962C8B-B14F-4D97-AF65-F5344CB8AC3E}">
        <p14:creationId xmlns:p14="http://schemas.microsoft.com/office/powerpoint/2010/main" val="2592885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1D76C8-952A-49BA-85BA-C45D053E55E1}" type="slidenum">
              <a:rPr lang="en-US" smtClean="0"/>
              <a:t>1</a:t>
            </a:fld>
            <a:endParaRPr lang="en-US"/>
          </a:p>
        </p:txBody>
      </p:sp>
    </p:spTree>
    <p:extLst>
      <p:ext uri="{BB962C8B-B14F-4D97-AF65-F5344CB8AC3E}">
        <p14:creationId xmlns:p14="http://schemas.microsoft.com/office/powerpoint/2010/main" val="1878743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Second round. October 2016, we modified the boxes reinforcing them with wire mesh of 1.25cm X 1.25cm. According to the forecast, the time for those weeks would be more sunny. After the required time, we return to the river, to find that more than 50% of the sample was lost. We decided to re-evaluate our project.</a:t>
            </a:r>
            <a:endParaRPr lang="es-P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PR" baseline="0" dirty="0" smtClean="0"/>
          </a:p>
        </p:txBody>
      </p:sp>
      <p:sp>
        <p:nvSpPr>
          <p:cNvPr id="4" name="Slide Number Placeholder 3"/>
          <p:cNvSpPr>
            <a:spLocks noGrp="1"/>
          </p:cNvSpPr>
          <p:nvPr>
            <p:ph type="sldNum" sz="quarter" idx="10"/>
          </p:nvPr>
        </p:nvSpPr>
        <p:spPr/>
        <p:txBody>
          <a:bodyPr/>
          <a:lstStyle/>
          <a:p>
            <a:fld id="{A21D76C8-952A-49BA-85BA-C45D053E55E1}" type="slidenum">
              <a:rPr lang="en-US" smtClean="0"/>
              <a:t>10</a:t>
            </a:fld>
            <a:endParaRPr lang="en-US"/>
          </a:p>
        </p:txBody>
      </p:sp>
    </p:spTree>
    <p:extLst>
      <p:ext uri="{BB962C8B-B14F-4D97-AF65-F5344CB8AC3E}">
        <p14:creationId xmlns:p14="http://schemas.microsoft.com/office/powerpoint/2010/main" val="495447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review our original problem and our hypothesis. We modified the boxes by placing iron frames and using wire mesh wrapper thicker with spaces of 2.5cm x 2.5cm that allow the passage of organisms into the box. The knots were secured with wire ties. This time we did not use tulle fabric. The river also prepared for the third Round. In November it was the peak month of rains and floods were higher. The island was declared</a:t>
            </a:r>
            <a:r>
              <a:rPr lang="en-US" baseline="0" dirty="0" smtClean="0"/>
              <a:t> state of emergency. </a:t>
            </a:r>
            <a:endParaRPr lang="es-PR" dirty="0"/>
          </a:p>
        </p:txBody>
      </p:sp>
      <p:sp>
        <p:nvSpPr>
          <p:cNvPr id="4" name="Slide Number Placeholder 3"/>
          <p:cNvSpPr>
            <a:spLocks noGrp="1"/>
          </p:cNvSpPr>
          <p:nvPr>
            <p:ph type="sldNum" sz="quarter" idx="10"/>
          </p:nvPr>
        </p:nvSpPr>
        <p:spPr/>
        <p:txBody>
          <a:bodyPr/>
          <a:lstStyle/>
          <a:p>
            <a:fld id="{A21D76C8-952A-49BA-85BA-C45D053E55E1}" type="slidenum">
              <a:rPr lang="en-US" smtClean="0"/>
              <a:t>11</a:t>
            </a:fld>
            <a:endParaRPr lang="en-US"/>
          </a:p>
        </p:txBody>
      </p:sp>
    </p:spTree>
    <p:extLst>
      <p:ext uri="{BB962C8B-B14F-4D97-AF65-F5344CB8AC3E}">
        <p14:creationId xmlns:p14="http://schemas.microsoft.com/office/powerpoint/2010/main" val="3680403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Third Round. We get 100% of the boxes and the rocks. We collected the rocks in black bags and kept them in the freezer until they were taken to the laboratory for spectrophotometry tests. In the laboratory with red light, each sample was placed in 20ml of 90% ethanol. They were heated for 60s and placed in a refrigerator for 24 hours. The liquid of each sample was then placed in a centrifuge for 2 minutes. The supernatant of each sample was subjected to spectrophotometry with wavelengths of 665nm and 750nm. This was repeated for the acidified samples using hydrochloric acid (1N). It was calculated in the exposed area of each rock using aluminum foil and comparing the mass of that piece with the mass of an area of aluminum of 9cm2.</a:t>
            </a:r>
            <a:endParaRPr lang="es-PR" baseline="0" dirty="0" smtClean="0"/>
          </a:p>
          <a:p>
            <a:endParaRPr lang="es-PR" baseline="0" dirty="0" smtClean="0"/>
          </a:p>
          <a:p>
            <a:r>
              <a:rPr lang="es-PR" baseline="0" dirty="0" smtClean="0"/>
              <a:t>Logramos el 100% de las cajas y las rocas. Recogimos las rocas en bolsas negras y se mantuvieron en el congelador hasta llevarlas al laboratorio para las pruebas de </a:t>
            </a:r>
            <a:r>
              <a:rPr lang="es-PR" baseline="0" dirty="0" err="1" smtClean="0"/>
              <a:t>espectrofotometria</a:t>
            </a:r>
            <a:r>
              <a:rPr lang="es-PR" baseline="0" dirty="0" smtClean="0"/>
              <a:t>. En el laboratorio con luz roja se colocó cada muestra en 20ml de etanol 90%. Se calentaron por 60s y se colocaron en nevera por 24horas. Luego se colocó el líquido de cada muestra en una centrífuga </a:t>
            </a:r>
            <a:r>
              <a:rPr lang="es-PR" baseline="0" dirty="0" err="1" smtClean="0"/>
              <a:t>pr</a:t>
            </a:r>
            <a:r>
              <a:rPr lang="es-PR" baseline="0" dirty="0" smtClean="0"/>
              <a:t> 2 minutos. El sobrenadante de cada muestra se sometió a </a:t>
            </a:r>
            <a:r>
              <a:rPr lang="es-PR" baseline="0" dirty="0" err="1" smtClean="0"/>
              <a:t>espectrofotometria</a:t>
            </a:r>
            <a:r>
              <a:rPr lang="es-PR" baseline="0" dirty="0" smtClean="0"/>
              <a:t> con </a:t>
            </a:r>
            <a:r>
              <a:rPr lang="es-PR" baseline="0" dirty="0" err="1" smtClean="0"/>
              <a:t>lasgos</a:t>
            </a:r>
            <a:r>
              <a:rPr lang="es-PR" baseline="0" dirty="0" smtClean="0"/>
              <a:t> de honda de 665nm y 750nm. Esto se repitió para las muestras acidificadas utilizando ácido </a:t>
            </a:r>
            <a:r>
              <a:rPr lang="es-PR" baseline="0" dirty="0" err="1" smtClean="0"/>
              <a:t>clorhidrico</a:t>
            </a:r>
            <a:r>
              <a:rPr lang="es-PR" baseline="0" dirty="0" smtClean="0"/>
              <a:t> (1N). Se calculó en área expuesta de cada roca utilizando papel de aluminio y comparando la masa de ese pedazo con la masa de un </a:t>
            </a:r>
            <a:r>
              <a:rPr lang="es-PR" baseline="0" dirty="0" err="1" smtClean="0"/>
              <a:t>area</a:t>
            </a:r>
            <a:r>
              <a:rPr lang="es-PR" baseline="0" dirty="0" smtClean="0"/>
              <a:t> de aluminio de 9cm2.  </a:t>
            </a:r>
            <a:endParaRPr lang="es-PR" dirty="0"/>
          </a:p>
        </p:txBody>
      </p:sp>
      <p:sp>
        <p:nvSpPr>
          <p:cNvPr id="4" name="Slide Number Placeholder 3"/>
          <p:cNvSpPr>
            <a:spLocks noGrp="1"/>
          </p:cNvSpPr>
          <p:nvPr>
            <p:ph type="sldNum" sz="quarter" idx="10"/>
          </p:nvPr>
        </p:nvSpPr>
        <p:spPr/>
        <p:txBody>
          <a:bodyPr/>
          <a:lstStyle/>
          <a:p>
            <a:fld id="{A21D76C8-952A-49BA-85BA-C45D053E55E1}" type="slidenum">
              <a:rPr lang="en-US" smtClean="0"/>
              <a:t>12</a:t>
            </a:fld>
            <a:endParaRPr lang="en-US"/>
          </a:p>
        </p:txBody>
      </p:sp>
    </p:spTree>
    <p:extLst>
      <p:ext uri="{BB962C8B-B14F-4D97-AF65-F5344CB8AC3E}">
        <p14:creationId xmlns:p14="http://schemas.microsoft.com/office/powerpoint/2010/main" val="3825758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Banks width and wetted width.</a:t>
            </a:r>
            <a:r>
              <a:rPr lang="en-US" baseline="0" dirty="0" smtClean="0"/>
              <a:t>    As rains increase in the area, discharge increase and flooded the banks. Changes in banks increase from 11 to 20 meters in contrast with the wetted width that increase only from 11 to 14meters. Discharge was less than 1 cubic meter until October but increase to 2.5 cubic meters in November.  Notice how weather change in that period. </a:t>
            </a:r>
            <a:endParaRPr lang="en-US" dirty="0"/>
          </a:p>
        </p:txBody>
      </p:sp>
      <p:sp>
        <p:nvSpPr>
          <p:cNvPr id="4" name="Slide Number Placeholder 3"/>
          <p:cNvSpPr>
            <a:spLocks noGrp="1"/>
          </p:cNvSpPr>
          <p:nvPr>
            <p:ph type="sldNum" sz="quarter" idx="10"/>
          </p:nvPr>
        </p:nvSpPr>
        <p:spPr/>
        <p:txBody>
          <a:bodyPr/>
          <a:lstStyle/>
          <a:p>
            <a:fld id="{A21D76C8-952A-49BA-85BA-C45D053E55E1}" type="slidenum">
              <a:rPr lang="en-US" smtClean="0"/>
              <a:t>13</a:t>
            </a:fld>
            <a:endParaRPr lang="en-US"/>
          </a:p>
        </p:txBody>
      </p:sp>
    </p:spTree>
    <p:extLst>
      <p:ext uri="{BB962C8B-B14F-4D97-AF65-F5344CB8AC3E}">
        <p14:creationId xmlns:p14="http://schemas.microsoft.com/office/powerpoint/2010/main" val="3326228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biomass results based on chlorophyll a, indicate an average of 1268.4μg / m2. This low productivity was compared with studies conducted at El </a:t>
            </a:r>
            <a:r>
              <a:rPr lang="en-US" dirty="0" err="1" smtClean="0"/>
              <a:t>Yunque</a:t>
            </a:r>
            <a:r>
              <a:rPr lang="en-US" dirty="0" smtClean="0"/>
              <a:t> Rain Forest.</a:t>
            </a:r>
          </a:p>
          <a:p>
            <a:endParaRPr lang="en-US" dirty="0" smtClean="0"/>
          </a:p>
          <a:p>
            <a:r>
              <a:rPr lang="en-US" dirty="0" err="1" smtClean="0"/>
              <a:t>Nuestros</a:t>
            </a:r>
            <a:r>
              <a:rPr lang="en-US" dirty="0" smtClean="0"/>
              <a:t> </a:t>
            </a:r>
            <a:r>
              <a:rPr lang="en-US" dirty="0" err="1" smtClean="0"/>
              <a:t>resultados</a:t>
            </a:r>
            <a:r>
              <a:rPr lang="en-US" dirty="0" smtClean="0"/>
              <a:t> de </a:t>
            </a:r>
            <a:r>
              <a:rPr lang="en-US" dirty="0" err="1" smtClean="0"/>
              <a:t>biomasa</a:t>
            </a:r>
            <a:r>
              <a:rPr lang="en-US" dirty="0" smtClean="0"/>
              <a:t> </a:t>
            </a:r>
            <a:r>
              <a:rPr lang="en-US" dirty="0" err="1" smtClean="0"/>
              <a:t>basados</a:t>
            </a:r>
            <a:r>
              <a:rPr lang="en-US" baseline="0" dirty="0" smtClean="0"/>
              <a:t> </a:t>
            </a:r>
            <a:r>
              <a:rPr lang="en-US" baseline="0" dirty="0" err="1" smtClean="0"/>
              <a:t>Clorofila</a:t>
            </a:r>
            <a:r>
              <a:rPr lang="en-US" baseline="0" dirty="0" smtClean="0"/>
              <a:t> </a:t>
            </a:r>
            <a:r>
              <a:rPr lang="en-US" i="1" baseline="0" dirty="0" smtClean="0"/>
              <a:t>a, </a:t>
            </a:r>
            <a:r>
              <a:rPr lang="en-US" i="0" baseline="0" dirty="0" err="1" smtClean="0"/>
              <a:t>indican</a:t>
            </a:r>
            <a:r>
              <a:rPr lang="en-US" i="0" baseline="0" dirty="0" smtClean="0"/>
              <a:t> un </a:t>
            </a:r>
            <a:r>
              <a:rPr lang="en-US" i="0" baseline="0" dirty="0" err="1" smtClean="0"/>
              <a:t>promedio</a:t>
            </a:r>
            <a:r>
              <a:rPr lang="en-US" i="0" baseline="0" dirty="0" smtClean="0"/>
              <a:t> de 1268.4µg/m2.  </a:t>
            </a:r>
            <a:r>
              <a:rPr lang="en-US" i="0" baseline="0" dirty="0" err="1" smtClean="0"/>
              <a:t>Esta</a:t>
            </a:r>
            <a:r>
              <a:rPr lang="en-US" i="0" baseline="0" dirty="0" smtClean="0"/>
              <a:t> </a:t>
            </a:r>
            <a:r>
              <a:rPr lang="en-US" i="0" baseline="0" dirty="0" err="1" smtClean="0"/>
              <a:t>baja</a:t>
            </a:r>
            <a:r>
              <a:rPr lang="en-US" i="0" baseline="0" dirty="0" smtClean="0"/>
              <a:t> </a:t>
            </a:r>
            <a:r>
              <a:rPr lang="en-US" i="0" baseline="0" dirty="0" err="1" smtClean="0"/>
              <a:t>productividad</a:t>
            </a:r>
            <a:r>
              <a:rPr lang="en-US" i="0" baseline="0" dirty="0" smtClean="0"/>
              <a:t> se </a:t>
            </a:r>
            <a:r>
              <a:rPr lang="en-US" i="0" baseline="0" dirty="0" err="1" smtClean="0"/>
              <a:t>comparó</a:t>
            </a:r>
            <a:r>
              <a:rPr lang="en-US" i="0" baseline="0" dirty="0" smtClean="0"/>
              <a:t> con </a:t>
            </a:r>
            <a:r>
              <a:rPr lang="en-US" i="0" baseline="0" dirty="0" err="1" smtClean="0"/>
              <a:t>los</a:t>
            </a:r>
            <a:r>
              <a:rPr lang="en-US" i="0" baseline="0" dirty="0" smtClean="0"/>
              <a:t> </a:t>
            </a:r>
            <a:r>
              <a:rPr lang="en-US" i="0" baseline="0" dirty="0" err="1" smtClean="0"/>
              <a:t>estudios</a:t>
            </a:r>
            <a:r>
              <a:rPr lang="en-US" i="0" baseline="0" dirty="0" smtClean="0"/>
              <a:t> </a:t>
            </a:r>
            <a:r>
              <a:rPr lang="en-US" i="0" baseline="0" dirty="0" err="1" smtClean="0"/>
              <a:t>realizados</a:t>
            </a:r>
            <a:r>
              <a:rPr lang="en-US" i="0" baseline="0" dirty="0" smtClean="0"/>
              <a:t> </a:t>
            </a:r>
            <a:r>
              <a:rPr lang="en-US" i="0" baseline="0" dirty="0" err="1" smtClean="0"/>
              <a:t>en</a:t>
            </a:r>
            <a:r>
              <a:rPr lang="en-US" i="0" baseline="0" dirty="0" smtClean="0"/>
              <a:t> El </a:t>
            </a:r>
            <a:r>
              <a:rPr lang="en-US" i="0" baseline="0" dirty="0" err="1" smtClean="0"/>
              <a:t>Yunque</a:t>
            </a:r>
            <a:r>
              <a:rPr lang="en-US" i="0" baseline="0" dirty="0" smtClean="0"/>
              <a:t> Rain Forest.  </a:t>
            </a:r>
            <a:endParaRPr lang="en-US" dirty="0"/>
          </a:p>
        </p:txBody>
      </p:sp>
      <p:sp>
        <p:nvSpPr>
          <p:cNvPr id="4" name="Slide Number Placeholder 3"/>
          <p:cNvSpPr>
            <a:spLocks noGrp="1"/>
          </p:cNvSpPr>
          <p:nvPr>
            <p:ph type="sldNum" sz="quarter" idx="10"/>
          </p:nvPr>
        </p:nvSpPr>
        <p:spPr/>
        <p:txBody>
          <a:bodyPr/>
          <a:lstStyle/>
          <a:p>
            <a:fld id="{A21D76C8-952A-49BA-85BA-C45D053E55E1}" type="slidenum">
              <a:rPr lang="en-US" smtClean="0"/>
              <a:t>14</a:t>
            </a:fld>
            <a:endParaRPr lang="en-US"/>
          </a:p>
        </p:txBody>
      </p:sp>
    </p:spTree>
    <p:extLst>
      <p:ext uri="{BB962C8B-B14F-4D97-AF65-F5344CB8AC3E}">
        <p14:creationId xmlns:p14="http://schemas.microsoft.com/office/powerpoint/2010/main" val="872850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2015 scientists studied the </a:t>
            </a:r>
            <a:r>
              <a:rPr lang="en-US" dirty="0" err="1" smtClean="0"/>
              <a:t>Quebrada</a:t>
            </a:r>
            <a:r>
              <a:rPr lang="en-US" dirty="0" smtClean="0"/>
              <a:t> </a:t>
            </a:r>
            <a:r>
              <a:rPr lang="en-US" dirty="0" err="1" smtClean="0"/>
              <a:t>Prieta</a:t>
            </a:r>
            <a:r>
              <a:rPr lang="en-US" dirty="0" smtClean="0"/>
              <a:t> in the Rain Forest </a:t>
            </a:r>
            <a:r>
              <a:rPr lang="en-US" dirty="0" err="1" smtClean="0"/>
              <a:t>Yunque</a:t>
            </a:r>
            <a:r>
              <a:rPr lang="en-US" dirty="0" smtClean="0"/>
              <a:t>. Observes that the average production of chlorophyll a during the months of drought from August to November did not reach 1000μg / m2. Drought dramatically reduced algae production. However, at our research site that algae production was affected by rains that make the river more flashy and the abrasive action of the sediments washed away reduced the amount of algae in the rocks.</a:t>
            </a:r>
            <a:endParaRPr lang="es-PR" dirty="0"/>
          </a:p>
        </p:txBody>
      </p:sp>
      <p:sp>
        <p:nvSpPr>
          <p:cNvPr id="4" name="Slide Number Placeholder 3"/>
          <p:cNvSpPr>
            <a:spLocks noGrp="1"/>
          </p:cNvSpPr>
          <p:nvPr>
            <p:ph type="sldNum" sz="quarter" idx="10"/>
          </p:nvPr>
        </p:nvSpPr>
        <p:spPr/>
        <p:txBody>
          <a:bodyPr/>
          <a:lstStyle/>
          <a:p>
            <a:fld id="{A21D76C8-952A-49BA-85BA-C45D053E55E1}" type="slidenum">
              <a:rPr lang="en-US" smtClean="0"/>
              <a:t>15</a:t>
            </a:fld>
            <a:endParaRPr lang="en-US"/>
          </a:p>
        </p:txBody>
      </p:sp>
    </p:spTree>
    <p:extLst>
      <p:ext uri="{BB962C8B-B14F-4D97-AF65-F5344CB8AC3E}">
        <p14:creationId xmlns:p14="http://schemas.microsoft.com/office/powerpoint/2010/main" val="397811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to the accidents caused by the currents, we recognize that our work has few data. However, we documented that the peaceful river recovering from the drought of 2015 can be transformed into a flashy river. The documented chemical parameters are favorable for algae, but sediment discharges have had abrasive and cumulative effects that prevent the best development of algae. With this experience the first data bank is established to continue our research with the intention of comparing the growth of algae in the dry season from March to May 2016.</a:t>
            </a:r>
            <a:endParaRPr lang="es-PR" dirty="0" smtClean="0"/>
          </a:p>
          <a:p>
            <a:endParaRPr lang="es-PR" dirty="0" smtClean="0"/>
          </a:p>
          <a:p>
            <a:r>
              <a:rPr lang="es-PR" dirty="0" smtClean="0"/>
              <a:t>Debido a los accidentes ocasionados por las corrientes,</a:t>
            </a:r>
            <a:r>
              <a:rPr lang="es-PR" baseline="0" dirty="0" smtClean="0"/>
              <a:t> reconocemos que nuestro trabajo tiene pocos datos. Sin embargo, documentamos que a el apacible rio que se recuperaba de la sequia del 2015 se puede transformar en </a:t>
            </a:r>
            <a:r>
              <a:rPr lang="es-PR" dirty="0" smtClean="0"/>
              <a:t>un rio</a:t>
            </a:r>
            <a:r>
              <a:rPr lang="es-PR" baseline="0" dirty="0" smtClean="0"/>
              <a:t> </a:t>
            </a:r>
            <a:r>
              <a:rPr lang="es-PR" baseline="0" dirty="0" err="1" smtClean="0"/>
              <a:t>flashy</a:t>
            </a:r>
            <a:r>
              <a:rPr lang="es-PR" baseline="0" dirty="0" smtClean="0"/>
              <a:t>. Los </a:t>
            </a:r>
            <a:r>
              <a:rPr lang="es-PR" baseline="0" dirty="0" err="1" smtClean="0"/>
              <a:t>parametros</a:t>
            </a:r>
            <a:r>
              <a:rPr lang="es-PR" baseline="0" dirty="0" smtClean="0"/>
              <a:t> químicos documentados son favorables para las algas, pero las descargas de sedimento han tenido efectos abrasivos y acumulativos que impiden el mejor desarrollo de las algas. Con esta experiencia se establece el primer banco de datos para continuar nuestra investigación con la intensión de comparar el crecimiento de algas en la estación seca de marzo a mayo 2016. </a:t>
            </a:r>
            <a:endParaRPr lang="es-PR" dirty="0"/>
          </a:p>
        </p:txBody>
      </p:sp>
      <p:sp>
        <p:nvSpPr>
          <p:cNvPr id="4" name="Slide Number Placeholder 3"/>
          <p:cNvSpPr>
            <a:spLocks noGrp="1"/>
          </p:cNvSpPr>
          <p:nvPr>
            <p:ph type="sldNum" sz="quarter" idx="10"/>
          </p:nvPr>
        </p:nvSpPr>
        <p:spPr/>
        <p:txBody>
          <a:bodyPr/>
          <a:lstStyle/>
          <a:p>
            <a:fld id="{A21D76C8-952A-49BA-85BA-C45D053E55E1}" type="slidenum">
              <a:rPr lang="en-US" smtClean="0"/>
              <a:t>16</a:t>
            </a:fld>
            <a:endParaRPr lang="en-US"/>
          </a:p>
        </p:txBody>
      </p:sp>
    </p:spTree>
    <p:extLst>
      <p:ext uri="{BB962C8B-B14F-4D97-AF65-F5344CB8AC3E}">
        <p14:creationId xmlns:p14="http://schemas.microsoft.com/office/powerpoint/2010/main" val="2590772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ready</a:t>
            </a:r>
            <a:r>
              <a:rPr lang="en-US" baseline="0" dirty="0" smtClean="0"/>
              <a:t> for next round!</a:t>
            </a:r>
            <a:endParaRPr lang="en-US" dirty="0"/>
          </a:p>
        </p:txBody>
      </p:sp>
      <p:sp>
        <p:nvSpPr>
          <p:cNvPr id="4" name="Slide Number Placeholder 3"/>
          <p:cNvSpPr>
            <a:spLocks noGrp="1"/>
          </p:cNvSpPr>
          <p:nvPr>
            <p:ph type="sldNum" sz="quarter" idx="10"/>
          </p:nvPr>
        </p:nvSpPr>
        <p:spPr/>
        <p:txBody>
          <a:bodyPr/>
          <a:lstStyle/>
          <a:p>
            <a:fld id="{A21D76C8-952A-49BA-85BA-C45D053E55E1}" type="slidenum">
              <a:rPr lang="en-US" smtClean="0"/>
              <a:t>17</a:t>
            </a:fld>
            <a:endParaRPr lang="en-US"/>
          </a:p>
        </p:txBody>
      </p:sp>
    </p:spTree>
    <p:extLst>
      <p:ext uri="{BB962C8B-B14F-4D97-AF65-F5344CB8AC3E}">
        <p14:creationId xmlns:p14="http://schemas.microsoft.com/office/powerpoint/2010/main" val="3341441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Yunes</a:t>
            </a:r>
            <a:r>
              <a:rPr lang="en-US" dirty="0" smtClean="0"/>
              <a:t> river</a:t>
            </a:r>
            <a:r>
              <a:rPr lang="en-US" baseline="0" dirty="0" smtClean="0"/>
              <a:t> is</a:t>
            </a:r>
            <a:r>
              <a:rPr lang="en-US" dirty="0" smtClean="0"/>
              <a:t> located in the Rio Grande de Arecibo basin, specifically in the Fronton neighborhood of </a:t>
            </a:r>
            <a:r>
              <a:rPr lang="en-US" dirty="0" err="1" smtClean="0"/>
              <a:t>Ciales</a:t>
            </a:r>
            <a:r>
              <a:rPr lang="en-US" dirty="0" smtClean="0"/>
              <a:t>, in the northern karst</a:t>
            </a:r>
            <a:r>
              <a:rPr lang="en-US" baseline="0" dirty="0" smtClean="0"/>
              <a:t> </a:t>
            </a:r>
            <a:r>
              <a:rPr lang="en-US" dirty="0" smtClean="0"/>
              <a:t>region of PR. The elevations in the area are between 200 and 500 meters. By the orographic effect and heavy rains </a:t>
            </a:r>
            <a:r>
              <a:rPr lang="en-US" dirty="0" err="1" smtClean="0"/>
              <a:t>Yunes</a:t>
            </a:r>
            <a:r>
              <a:rPr lang="en-US" dirty="0" smtClean="0"/>
              <a:t> can be a flashy river. The study site is surrounded by high agricultural activity. Observe how peaceful it looks.</a:t>
            </a:r>
            <a:endParaRPr lang="es-PR" dirty="0" smtClean="0"/>
          </a:p>
          <a:p>
            <a:endParaRPr lang="es-PR" dirty="0" smtClean="0"/>
          </a:p>
          <a:p>
            <a:r>
              <a:rPr lang="es-PR" dirty="0" smtClean="0"/>
              <a:t>Rio </a:t>
            </a:r>
            <a:r>
              <a:rPr lang="es-PR" dirty="0" err="1" smtClean="0"/>
              <a:t>Yunes</a:t>
            </a:r>
            <a:r>
              <a:rPr lang="es-PR" dirty="0" smtClean="0"/>
              <a:t>, </a:t>
            </a:r>
            <a:r>
              <a:rPr lang="es-PR" baseline="0" dirty="0" smtClean="0"/>
              <a:t>Localizado en la cuenca del Rio Grande de Arecibo, específicamente en el barrio </a:t>
            </a:r>
            <a:r>
              <a:rPr lang="es-PR" baseline="0" dirty="0" err="1" smtClean="0"/>
              <a:t>Fronton</a:t>
            </a:r>
            <a:r>
              <a:rPr lang="es-PR" baseline="0" dirty="0" smtClean="0"/>
              <a:t> de  pueblo de </a:t>
            </a:r>
            <a:r>
              <a:rPr lang="es-PR" baseline="0" dirty="0" err="1" smtClean="0"/>
              <a:t>Ciales</a:t>
            </a:r>
            <a:r>
              <a:rPr lang="es-PR" baseline="0" dirty="0" smtClean="0"/>
              <a:t>, en la zona </a:t>
            </a:r>
            <a:r>
              <a:rPr lang="es-PR" baseline="0" dirty="0" err="1" smtClean="0"/>
              <a:t>carsica</a:t>
            </a:r>
            <a:r>
              <a:rPr lang="es-PR" baseline="0" dirty="0" smtClean="0"/>
              <a:t> del norte de PR . Las elevaciones en la zona están entre  200 a 500 metros. Por el efecto orográfico </a:t>
            </a:r>
            <a:r>
              <a:rPr lang="es-PR" baseline="0" dirty="0" err="1" smtClean="0"/>
              <a:t>Yunes</a:t>
            </a:r>
            <a:r>
              <a:rPr lang="es-PR" baseline="0" dirty="0" smtClean="0"/>
              <a:t> puede ser un </a:t>
            </a:r>
            <a:r>
              <a:rPr lang="es-PR" dirty="0" err="1" smtClean="0"/>
              <a:t>Flashy</a:t>
            </a:r>
            <a:r>
              <a:rPr lang="es-PR" dirty="0" smtClean="0"/>
              <a:t> </a:t>
            </a:r>
            <a:r>
              <a:rPr lang="es-PR" dirty="0" err="1" smtClean="0"/>
              <a:t>river</a:t>
            </a:r>
            <a:r>
              <a:rPr lang="es-PR" dirty="0" smtClean="0"/>
              <a:t> con</a:t>
            </a:r>
            <a:r>
              <a:rPr lang="es-PR" baseline="0" dirty="0" smtClean="0"/>
              <a:t> lluvias fuertes. El sitio de estudio está rodeado de alta actividad agrícola. </a:t>
            </a:r>
          </a:p>
        </p:txBody>
      </p:sp>
      <p:sp>
        <p:nvSpPr>
          <p:cNvPr id="4" name="Slide Number Placeholder 3"/>
          <p:cNvSpPr>
            <a:spLocks noGrp="1"/>
          </p:cNvSpPr>
          <p:nvPr>
            <p:ph type="sldNum" sz="quarter" idx="10"/>
          </p:nvPr>
        </p:nvSpPr>
        <p:spPr/>
        <p:txBody>
          <a:bodyPr/>
          <a:lstStyle/>
          <a:p>
            <a:fld id="{A21D76C8-952A-49BA-85BA-C45D053E55E1}" type="slidenum">
              <a:rPr lang="en-US" smtClean="0"/>
              <a:t>2</a:t>
            </a:fld>
            <a:endParaRPr lang="en-US"/>
          </a:p>
        </p:txBody>
      </p:sp>
    </p:spTree>
    <p:extLst>
      <p:ext uri="{BB962C8B-B14F-4D97-AF65-F5344CB8AC3E}">
        <p14:creationId xmlns:p14="http://schemas.microsoft.com/office/powerpoint/2010/main" val="1099732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parameters presented previously by our colleagues, we analyzed the average values of pH, water temperature, phosphate, nitrate and ammonia. We emphasize that there is high agricultural activity. The results for these parameters should stimulate the growth of algae in the stream. However, we observed few algae on the rocks. We decided to investigate the causes.</a:t>
            </a:r>
            <a:endParaRPr lang="es-PR" dirty="0" smtClean="0"/>
          </a:p>
          <a:p>
            <a:endParaRPr lang="es-PR" dirty="0" smtClean="0"/>
          </a:p>
          <a:p>
            <a:r>
              <a:rPr lang="es-PR" dirty="0" smtClean="0"/>
              <a:t>De</a:t>
            </a:r>
            <a:r>
              <a:rPr lang="es-PR" baseline="0" dirty="0" smtClean="0"/>
              <a:t> los parámetros presentados anteriormente por nuestros compañeros, analizamos los valores promedios de pH, temperatura del agua, fosfato, nitrato y amoniaco.  Enfatizamos en que hay alta actividad agrícola.  Las concentraciones medidas favorecen el crecimiento de </a:t>
            </a:r>
            <a:r>
              <a:rPr lang="es-PR" baseline="0" dirty="0" err="1" smtClean="0"/>
              <a:t>perifiton</a:t>
            </a:r>
            <a:r>
              <a:rPr lang="es-PR" baseline="0" dirty="0" smtClean="0"/>
              <a:t> en el cuerpo de agua. Sin embargo, </a:t>
            </a:r>
            <a:r>
              <a:rPr lang="es-PR" b="1" baseline="0" dirty="0" smtClean="0"/>
              <a:t>observamos pocas algas sobre las rocas. Decidimos investigar las causas. </a:t>
            </a:r>
            <a:endParaRPr lang="es-PR" b="1" dirty="0"/>
          </a:p>
        </p:txBody>
      </p:sp>
      <p:sp>
        <p:nvSpPr>
          <p:cNvPr id="4" name="Slide Number Placeholder 3"/>
          <p:cNvSpPr>
            <a:spLocks noGrp="1"/>
          </p:cNvSpPr>
          <p:nvPr>
            <p:ph type="sldNum" sz="quarter" idx="10"/>
          </p:nvPr>
        </p:nvSpPr>
        <p:spPr/>
        <p:txBody>
          <a:bodyPr/>
          <a:lstStyle/>
          <a:p>
            <a:fld id="{A21D76C8-952A-49BA-85BA-C45D053E55E1}" type="slidenum">
              <a:rPr lang="en-US" smtClean="0"/>
              <a:t>3</a:t>
            </a:fld>
            <a:endParaRPr lang="en-US"/>
          </a:p>
        </p:txBody>
      </p:sp>
    </p:spTree>
    <p:extLst>
      <p:ext uri="{BB962C8B-B14F-4D97-AF65-F5344CB8AC3E}">
        <p14:creationId xmlns:p14="http://schemas.microsoft.com/office/powerpoint/2010/main" val="1114186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Problem</a:t>
            </a:r>
            <a:r>
              <a:rPr lang="en-US" baseline="0" dirty="0" smtClean="0"/>
              <a:t> is: </a:t>
            </a:r>
            <a:r>
              <a:rPr lang="en-US" dirty="0" smtClean="0"/>
              <a:t>If physical-chemical parameters values are good for algae growth,</a:t>
            </a:r>
            <a:r>
              <a:rPr lang="en-US" baseline="0" dirty="0" smtClean="0"/>
              <a:t> what is the effects of increase in discharge? Is the increase in discharge the variable responsible for algae reduction? Our initial hypothesis was: If rains and discharges increase, the algae biomass decreases. </a:t>
            </a:r>
          </a:p>
          <a:p>
            <a:r>
              <a:rPr lang="en-US" baseline="0" dirty="0" smtClean="0"/>
              <a:t>Why do we mean floods? First, because 24 hours before each sampling, heavy rains occurred. Second, this raining season was highly active. In one of the samplings, the river was calm as shown in the first photo and after a few minutes, we left the water because the flow increased surprisingly.</a:t>
            </a:r>
          </a:p>
          <a:p>
            <a:endParaRPr lang="en-US" baseline="0" dirty="0" smtClean="0"/>
          </a:p>
          <a:p>
            <a:r>
              <a:rPr lang="en-US" baseline="0" dirty="0" err="1" smtClean="0"/>
              <a:t>Por</a:t>
            </a:r>
            <a:r>
              <a:rPr lang="en-US" baseline="0" dirty="0" smtClean="0"/>
              <a:t> </a:t>
            </a:r>
            <a:r>
              <a:rPr lang="en-US" baseline="0" dirty="0" err="1" smtClean="0"/>
              <a:t>qué</a:t>
            </a:r>
            <a:r>
              <a:rPr lang="en-US" baseline="0" dirty="0" smtClean="0"/>
              <a:t> </a:t>
            </a:r>
            <a:r>
              <a:rPr lang="en-US" baseline="0" dirty="0" err="1" smtClean="0"/>
              <a:t>nos</a:t>
            </a:r>
            <a:r>
              <a:rPr lang="en-US" baseline="0" dirty="0" smtClean="0"/>
              <a:t> </a:t>
            </a:r>
            <a:r>
              <a:rPr lang="en-US" baseline="0" dirty="0" err="1" smtClean="0"/>
              <a:t>referimos</a:t>
            </a:r>
            <a:r>
              <a:rPr lang="en-US" baseline="0" dirty="0" smtClean="0"/>
              <a:t> a las </a:t>
            </a:r>
            <a:r>
              <a:rPr lang="en-US" baseline="0" dirty="0" err="1" smtClean="0"/>
              <a:t>crecidas</a:t>
            </a:r>
            <a:r>
              <a:rPr lang="en-US" baseline="0" dirty="0" smtClean="0"/>
              <a:t>? Primero, </a:t>
            </a:r>
            <a:r>
              <a:rPr lang="en-US" baseline="0" dirty="0" err="1" smtClean="0"/>
              <a:t>Porque</a:t>
            </a:r>
            <a:r>
              <a:rPr lang="en-US" baseline="0" dirty="0" smtClean="0"/>
              <a:t> 24 horas antes de </a:t>
            </a:r>
            <a:r>
              <a:rPr lang="en-US" baseline="0" dirty="0" err="1" smtClean="0"/>
              <a:t>cada</a:t>
            </a:r>
            <a:r>
              <a:rPr lang="en-US" baseline="0" dirty="0" smtClean="0"/>
              <a:t> </a:t>
            </a:r>
            <a:r>
              <a:rPr lang="en-US" baseline="0" dirty="0" err="1" smtClean="0"/>
              <a:t>muestreo</a:t>
            </a:r>
            <a:r>
              <a:rPr lang="en-US" baseline="0" dirty="0" smtClean="0"/>
              <a:t> </a:t>
            </a:r>
            <a:r>
              <a:rPr lang="en-US" baseline="0" dirty="0" err="1" smtClean="0"/>
              <a:t>ocurrieron</a:t>
            </a:r>
            <a:r>
              <a:rPr lang="en-US" baseline="0" dirty="0" smtClean="0"/>
              <a:t> </a:t>
            </a:r>
            <a:r>
              <a:rPr lang="en-US" baseline="0" dirty="0" err="1" smtClean="0"/>
              <a:t>lluvias</a:t>
            </a:r>
            <a:r>
              <a:rPr lang="en-US" baseline="0" dirty="0" smtClean="0"/>
              <a:t> </a:t>
            </a:r>
            <a:r>
              <a:rPr lang="en-US" baseline="0" dirty="0" err="1" smtClean="0"/>
              <a:t>fuertes</a:t>
            </a:r>
            <a:r>
              <a:rPr lang="en-US" baseline="0" dirty="0" smtClean="0"/>
              <a:t>. Segundo, </a:t>
            </a:r>
            <a:r>
              <a:rPr lang="en-US" baseline="0" dirty="0" err="1" smtClean="0"/>
              <a:t>esta</a:t>
            </a:r>
            <a:r>
              <a:rPr lang="en-US" baseline="0" dirty="0" smtClean="0"/>
              <a:t> raining season </a:t>
            </a:r>
            <a:r>
              <a:rPr lang="en-US" baseline="0" dirty="0" err="1" smtClean="0"/>
              <a:t>estuvo</a:t>
            </a:r>
            <a:r>
              <a:rPr lang="en-US" baseline="0" dirty="0" smtClean="0"/>
              <a:t> </a:t>
            </a:r>
            <a:r>
              <a:rPr lang="en-US" baseline="0" dirty="0" err="1" smtClean="0"/>
              <a:t>altamente</a:t>
            </a:r>
            <a:r>
              <a:rPr lang="en-US" baseline="0" dirty="0" smtClean="0"/>
              <a:t> </a:t>
            </a:r>
            <a:r>
              <a:rPr lang="en-US" baseline="0" dirty="0" err="1" smtClean="0"/>
              <a:t>activa</a:t>
            </a:r>
            <a:r>
              <a:rPr lang="en-US" baseline="0" dirty="0" smtClean="0"/>
              <a:t>. </a:t>
            </a:r>
            <a:r>
              <a:rPr lang="en-US" baseline="0" dirty="0" err="1" smtClean="0"/>
              <a:t>En</a:t>
            </a:r>
            <a:r>
              <a:rPr lang="en-US" baseline="0" dirty="0" smtClean="0"/>
              <a:t> </a:t>
            </a:r>
            <a:r>
              <a:rPr lang="en-US" baseline="0" dirty="0" err="1" smtClean="0"/>
              <a:t>uno</a:t>
            </a:r>
            <a:r>
              <a:rPr lang="en-US" baseline="0" dirty="0" smtClean="0"/>
              <a:t> de </a:t>
            </a:r>
            <a:r>
              <a:rPr lang="en-US" baseline="0" dirty="0" err="1" smtClean="0"/>
              <a:t>los</a:t>
            </a:r>
            <a:r>
              <a:rPr lang="en-US" baseline="0" dirty="0" smtClean="0"/>
              <a:t> </a:t>
            </a:r>
            <a:r>
              <a:rPr lang="en-US" baseline="0" dirty="0" err="1" smtClean="0"/>
              <a:t>muestreos</a:t>
            </a:r>
            <a:r>
              <a:rPr lang="en-US" baseline="0" dirty="0" smtClean="0"/>
              <a:t>, el </a:t>
            </a:r>
            <a:r>
              <a:rPr lang="en-US" baseline="0" dirty="0" err="1" smtClean="0"/>
              <a:t>rio</a:t>
            </a:r>
            <a:r>
              <a:rPr lang="en-US" baseline="0" dirty="0" smtClean="0"/>
              <a:t> </a:t>
            </a:r>
            <a:r>
              <a:rPr lang="en-US" baseline="0" dirty="0" err="1" smtClean="0"/>
              <a:t>estaba</a:t>
            </a:r>
            <a:r>
              <a:rPr lang="en-US" baseline="0" dirty="0" smtClean="0"/>
              <a:t> </a:t>
            </a:r>
            <a:r>
              <a:rPr lang="en-US" baseline="0" dirty="0" err="1" smtClean="0"/>
              <a:t>apacible</a:t>
            </a:r>
            <a:r>
              <a:rPr lang="en-US" baseline="0" dirty="0" smtClean="0"/>
              <a:t> </a:t>
            </a:r>
            <a:r>
              <a:rPr lang="en-US" baseline="0" dirty="0" err="1" smtClean="0"/>
              <a:t>como</a:t>
            </a:r>
            <a:r>
              <a:rPr lang="en-US" baseline="0" dirty="0" smtClean="0"/>
              <a:t> se </a:t>
            </a:r>
            <a:r>
              <a:rPr lang="en-US" baseline="0" dirty="0" err="1" smtClean="0"/>
              <a:t>mostraba</a:t>
            </a:r>
            <a:r>
              <a:rPr lang="en-US" baseline="0" dirty="0" smtClean="0"/>
              <a:t> </a:t>
            </a:r>
            <a:r>
              <a:rPr lang="en-US" baseline="0" dirty="0" err="1" smtClean="0"/>
              <a:t>en</a:t>
            </a:r>
            <a:r>
              <a:rPr lang="en-US" baseline="0" dirty="0" smtClean="0"/>
              <a:t> la </a:t>
            </a:r>
            <a:r>
              <a:rPr lang="en-US" baseline="0" dirty="0" err="1" smtClean="0"/>
              <a:t>primera</a:t>
            </a:r>
            <a:r>
              <a:rPr lang="en-US" baseline="0" dirty="0" smtClean="0"/>
              <a:t> </a:t>
            </a:r>
            <a:r>
              <a:rPr lang="en-US" baseline="0" dirty="0" err="1" smtClean="0"/>
              <a:t>foto</a:t>
            </a:r>
            <a:r>
              <a:rPr lang="en-US" baseline="0" dirty="0" smtClean="0"/>
              <a:t> y </a:t>
            </a:r>
            <a:r>
              <a:rPr lang="en-US" baseline="0" dirty="0" err="1" smtClean="0"/>
              <a:t>luego</a:t>
            </a:r>
            <a:r>
              <a:rPr lang="en-US" baseline="0" dirty="0" smtClean="0"/>
              <a:t> de </a:t>
            </a:r>
            <a:r>
              <a:rPr lang="en-US" baseline="0" dirty="0" err="1" smtClean="0"/>
              <a:t>unos</a:t>
            </a:r>
            <a:r>
              <a:rPr lang="en-US" baseline="0" dirty="0" smtClean="0"/>
              <a:t> </a:t>
            </a:r>
            <a:r>
              <a:rPr lang="en-US" baseline="0" dirty="0" err="1" smtClean="0"/>
              <a:t>minutos</a:t>
            </a:r>
            <a:r>
              <a:rPr lang="en-US" baseline="0" dirty="0" smtClean="0"/>
              <a:t>, </a:t>
            </a:r>
            <a:r>
              <a:rPr lang="en-US" baseline="0" dirty="0" err="1" smtClean="0"/>
              <a:t>nos</a:t>
            </a:r>
            <a:r>
              <a:rPr lang="en-US" baseline="0" dirty="0" smtClean="0"/>
              <a:t> </a:t>
            </a:r>
            <a:r>
              <a:rPr lang="en-US" baseline="0" dirty="0" err="1" smtClean="0"/>
              <a:t>salimos</a:t>
            </a:r>
            <a:r>
              <a:rPr lang="en-US" baseline="0" dirty="0" smtClean="0"/>
              <a:t> del </a:t>
            </a:r>
            <a:r>
              <a:rPr lang="en-US" baseline="0" dirty="0" err="1" smtClean="0"/>
              <a:t>agua</a:t>
            </a:r>
            <a:r>
              <a:rPr lang="en-US" baseline="0" dirty="0" smtClean="0"/>
              <a:t> </a:t>
            </a:r>
            <a:r>
              <a:rPr lang="en-US" baseline="0" dirty="0" err="1" smtClean="0"/>
              <a:t>porque</a:t>
            </a:r>
            <a:r>
              <a:rPr lang="en-US" baseline="0" dirty="0" smtClean="0"/>
              <a:t> el caudal </a:t>
            </a:r>
            <a:r>
              <a:rPr lang="en-US" baseline="0" dirty="0" err="1" smtClean="0"/>
              <a:t>aumentó</a:t>
            </a:r>
            <a:r>
              <a:rPr lang="en-US" baseline="0" dirty="0" smtClean="0"/>
              <a:t> </a:t>
            </a:r>
            <a:r>
              <a:rPr lang="en-US" baseline="0" dirty="0" err="1" smtClean="0"/>
              <a:t>sorpresivamente</a:t>
            </a:r>
            <a:r>
              <a:rPr lang="en-US" baseline="0" dirty="0" smtClean="0"/>
              <a:t>.</a:t>
            </a:r>
            <a:endParaRPr lang="es-PR" dirty="0"/>
          </a:p>
        </p:txBody>
      </p:sp>
      <p:sp>
        <p:nvSpPr>
          <p:cNvPr id="4" name="Slide Number Placeholder 3"/>
          <p:cNvSpPr>
            <a:spLocks noGrp="1"/>
          </p:cNvSpPr>
          <p:nvPr>
            <p:ph type="sldNum" sz="quarter" idx="10"/>
          </p:nvPr>
        </p:nvSpPr>
        <p:spPr/>
        <p:txBody>
          <a:bodyPr/>
          <a:lstStyle/>
          <a:p>
            <a:fld id="{A21D76C8-952A-49BA-85BA-C45D053E55E1}" type="slidenum">
              <a:rPr lang="en-US" smtClean="0"/>
              <a:t>4</a:t>
            </a:fld>
            <a:endParaRPr lang="en-US"/>
          </a:p>
        </p:txBody>
      </p:sp>
    </p:spTree>
    <p:extLst>
      <p:ext uri="{BB962C8B-B14F-4D97-AF65-F5344CB8AC3E}">
        <p14:creationId xmlns:p14="http://schemas.microsoft.com/office/powerpoint/2010/main" val="3733039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1D76C8-952A-49BA-85BA-C45D053E55E1}" type="slidenum">
              <a:rPr lang="en-US" smtClean="0"/>
              <a:t>5</a:t>
            </a:fld>
            <a:endParaRPr lang="en-US"/>
          </a:p>
        </p:txBody>
      </p:sp>
    </p:spTree>
    <p:extLst>
      <p:ext uri="{BB962C8B-B14F-4D97-AF65-F5344CB8AC3E}">
        <p14:creationId xmlns:p14="http://schemas.microsoft.com/office/powerpoint/2010/main" val="2305640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graphs show the precipitation in the town of </a:t>
            </a:r>
            <a:r>
              <a:rPr lang="en-US" baseline="0" dirty="0" err="1" smtClean="0"/>
              <a:t>Ciales</a:t>
            </a:r>
            <a:r>
              <a:rPr lang="en-US" baseline="0" dirty="0" smtClean="0"/>
              <a:t>. During the months of August to November the year 2015 precipitation was increasing with averages between 100 to 150mm, that was a year of drought. If we compare those months of 2016 we observed that precipitation was greater and more constant.</a:t>
            </a:r>
          </a:p>
          <a:p>
            <a:endParaRPr lang="en-US" baseline="0" dirty="0" smtClean="0"/>
          </a:p>
          <a:p>
            <a:r>
              <a:rPr lang="en-US" baseline="0" dirty="0" err="1" smtClean="0"/>
              <a:t>Estas</a:t>
            </a:r>
            <a:r>
              <a:rPr lang="en-US" baseline="0" dirty="0" smtClean="0"/>
              <a:t> </a:t>
            </a:r>
            <a:r>
              <a:rPr lang="en-US" baseline="0" dirty="0" err="1" smtClean="0"/>
              <a:t>gráficas</a:t>
            </a:r>
            <a:r>
              <a:rPr lang="en-US" baseline="0" dirty="0" smtClean="0"/>
              <a:t> </a:t>
            </a:r>
            <a:r>
              <a:rPr lang="en-US" baseline="0" dirty="0" err="1" smtClean="0"/>
              <a:t>muestran</a:t>
            </a:r>
            <a:r>
              <a:rPr lang="en-US" baseline="0" dirty="0" smtClean="0"/>
              <a:t> la </a:t>
            </a:r>
            <a:r>
              <a:rPr lang="en-US" baseline="0" dirty="0" err="1" smtClean="0"/>
              <a:t>precipitación</a:t>
            </a:r>
            <a:r>
              <a:rPr lang="en-US" baseline="0" dirty="0" smtClean="0"/>
              <a:t> </a:t>
            </a:r>
            <a:r>
              <a:rPr lang="en-US" baseline="0" dirty="0" err="1" smtClean="0"/>
              <a:t>en</a:t>
            </a:r>
            <a:r>
              <a:rPr lang="en-US" baseline="0" dirty="0" smtClean="0"/>
              <a:t> el pueblo de </a:t>
            </a:r>
            <a:r>
              <a:rPr lang="en-US" baseline="0" dirty="0" err="1" smtClean="0"/>
              <a:t>Ciales</a:t>
            </a:r>
            <a:r>
              <a:rPr lang="en-US" baseline="0" dirty="0" smtClean="0"/>
              <a:t>. Durante </a:t>
            </a:r>
            <a:r>
              <a:rPr lang="en-US" baseline="0" dirty="0" err="1" smtClean="0"/>
              <a:t>los</a:t>
            </a:r>
            <a:r>
              <a:rPr lang="en-US" baseline="0" dirty="0" smtClean="0"/>
              <a:t> </a:t>
            </a:r>
            <a:r>
              <a:rPr lang="en-US" baseline="0" dirty="0" err="1" smtClean="0"/>
              <a:t>meses</a:t>
            </a:r>
            <a:r>
              <a:rPr lang="en-US" baseline="0" dirty="0" smtClean="0"/>
              <a:t> de Agosto a </a:t>
            </a:r>
            <a:r>
              <a:rPr lang="en-US" baseline="0" dirty="0" err="1" smtClean="0"/>
              <a:t>Noviembre</a:t>
            </a:r>
            <a:r>
              <a:rPr lang="en-US" baseline="0" dirty="0" smtClean="0"/>
              <a:t> el </a:t>
            </a:r>
            <a:r>
              <a:rPr lang="en-US" baseline="0" dirty="0" err="1" smtClean="0"/>
              <a:t>año</a:t>
            </a:r>
            <a:r>
              <a:rPr lang="en-US" baseline="0" dirty="0" smtClean="0"/>
              <a:t> 2015 la </a:t>
            </a:r>
            <a:r>
              <a:rPr lang="en-US" baseline="0" dirty="0" err="1" smtClean="0"/>
              <a:t>precipitación</a:t>
            </a:r>
            <a:r>
              <a:rPr lang="en-US" baseline="0" dirty="0" smtClean="0"/>
              <a:t> </a:t>
            </a:r>
            <a:r>
              <a:rPr lang="en-US" baseline="0" dirty="0" err="1" smtClean="0"/>
              <a:t>fue</a:t>
            </a:r>
            <a:r>
              <a:rPr lang="en-US" baseline="0" dirty="0" smtClean="0"/>
              <a:t> </a:t>
            </a:r>
            <a:r>
              <a:rPr lang="en-US" baseline="0" dirty="0" err="1" smtClean="0"/>
              <a:t>en</a:t>
            </a:r>
            <a:r>
              <a:rPr lang="en-US" baseline="0" dirty="0" smtClean="0"/>
              <a:t> </a:t>
            </a:r>
            <a:r>
              <a:rPr lang="en-US" baseline="0" dirty="0" err="1" smtClean="0"/>
              <a:t>aumento</a:t>
            </a:r>
            <a:r>
              <a:rPr lang="en-US" baseline="0" dirty="0" smtClean="0"/>
              <a:t> con </a:t>
            </a:r>
            <a:r>
              <a:rPr lang="en-US" baseline="0" dirty="0" err="1" smtClean="0"/>
              <a:t>promedios</a:t>
            </a:r>
            <a:r>
              <a:rPr lang="en-US" baseline="0" dirty="0" smtClean="0"/>
              <a:t> entre </a:t>
            </a:r>
            <a:r>
              <a:rPr lang="en-US" baseline="0" dirty="0" err="1" smtClean="0"/>
              <a:t>los</a:t>
            </a:r>
            <a:r>
              <a:rPr lang="en-US" baseline="0" dirty="0" smtClean="0"/>
              <a:t> 100 a 150mm, ese </a:t>
            </a:r>
            <a:r>
              <a:rPr lang="en-US" baseline="0" dirty="0" err="1" smtClean="0"/>
              <a:t>fue</a:t>
            </a:r>
            <a:r>
              <a:rPr lang="en-US" baseline="0" dirty="0" smtClean="0"/>
              <a:t> un </a:t>
            </a:r>
            <a:r>
              <a:rPr lang="en-US" baseline="0" dirty="0" err="1" smtClean="0"/>
              <a:t>año</a:t>
            </a:r>
            <a:r>
              <a:rPr lang="en-US" baseline="0" dirty="0" smtClean="0"/>
              <a:t> de </a:t>
            </a:r>
            <a:r>
              <a:rPr lang="en-US" baseline="0" dirty="0" err="1" smtClean="0"/>
              <a:t>sequia</a:t>
            </a:r>
            <a:r>
              <a:rPr lang="en-US" baseline="0" dirty="0" smtClean="0"/>
              <a:t>. Si </a:t>
            </a:r>
            <a:r>
              <a:rPr lang="en-US" baseline="0" dirty="0" err="1" smtClean="0"/>
              <a:t>comparamos</a:t>
            </a:r>
            <a:r>
              <a:rPr lang="en-US" baseline="0" dirty="0" smtClean="0"/>
              <a:t> </a:t>
            </a:r>
            <a:r>
              <a:rPr lang="en-US" baseline="0" dirty="0" err="1" smtClean="0"/>
              <a:t>esos</a:t>
            </a:r>
            <a:r>
              <a:rPr lang="en-US" baseline="0" dirty="0" smtClean="0"/>
              <a:t> </a:t>
            </a:r>
            <a:r>
              <a:rPr lang="en-US" baseline="0" dirty="0" err="1" smtClean="0"/>
              <a:t>meses</a:t>
            </a:r>
            <a:r>
              <a:rPr lang="en-US" baseline="0" dirty="0" smtClean="0"/>
              <a:t> del </a:t>
            </a:r>
            <a:r>
              <a:rPr lang="en-US" baseline="0" dirty="0" err="1" smtClean="0"/>
              <a:t>año</a:t>
            </a:r>
            <a:r>
              <a:rPr lang="en-US" baseline="0" dirty="0" smtClean="0"/>
              <a:t> 2016 </a:t>
            </a:r>
            <a:r>
              <a:rPr lang="en-US" baseline="0" dirty="0" err="1" smtClean="0"/>
              <a:t>observamos</a:t>
            </a:r>
            <a:r>
              <a:rPr lang="en-US" baseline="0" dirty="0" smtClean="0"/>
              <a:t> que la </a:t>
            </a:r>
            <a:r>
              <a:rPr lang="en-US" baseline="0" dirty="0" err="1" smtClean="0"/>
              <a:t>precipitacion</a:t>
            </a:r>
            <a:r>
              <a:rPr lang="en-US" baseline="0" dirty="0" smtClean="0"/>
              <a:t> </a:t>
            </a:r>
            <a:r>
              <a:rPr lang="en-US" baseline="0" dirty="0" err="1" smtClean="0"/>
              <a:t>fué</a:t>
            </a:r>
            <a:r>
              <a:rPr lang="en-US" baseline="0" dirty="0" smtClean="0"/>
              <a:t> mayor y </a:t>
            </a:r>
            <a:r>
              <a:rPr lang="en-US" baseline="0" dirty="0" err="1" smtClean="0"/>
              <a:t>más</a:t>
            </a:r>
            <a:r>
              <a:rPr lang="en-US" baseline="0" dirty="0" smtClean="0"/>
              <a:t> </a:t>
            </a:r>
            <a:r>
              <a:rPr lang="en-US" baseline="0" dirty="0" err="1" smtClean="0"/>
              <a:t>constante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21D76C8-952A-49BA-85BA-C45D053E55E1}" type="slidenum">
              <a:rPr lang="en-US" smtClean="0"/>
              <a:t>6</a:t>
            </a:fld>
            <a:endParaRPr lang="en-US"/>
          </a:p>
        </p:txBody>
      </p:sp>
    </p:spTree>
    <p:extLst>
      <p:ext uri="{BB962C8B-B14F-4D97-AF65-F5344CB8AC3E}">
        <p14:creationId xmlns:p14="http://schemas.microsoft.com/office/powerpoint/2010/main" val="1353362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During the Summer Workshop our team proposed to study the effect of nutrient concentrations on algal biomass. In the original design we used the boxes that are shown on the screen. These are dish drainers of 30cm X 30cm. spaces of 20cm x 8cm were cut. In each box 5 rocks were placed. Then we made the box with tulle cloth to prevent fish and macroinvertebrates from entering. Each box was numbered. The diagram illustrates how they were placed in the river. It is assumed that after 14 days the rocks were collected and in the laboratory the algae were weighed to calculate the biomass from chlorophyll a. The results were then compared with the concentrations of physicochemical parameters to determine the effect of nutrients.</a:t>
            </a:r>
            <a:endParaRPr lang="es-PR" i="0" dirty="0"/>
          </a:p>
        </p:txBody>
      </p:sp>
      <p:sp>
        <p:nvSpPr>
          <p:cNvPr id="4" name="Slide Number Placeholder 3"/>
          <p:cNvSpPr>
            <a:spLocks noGrp="1"/>
          </p:cNvSpPr>
          <p:nvPr>
            <p:ph type="sldNum" sz="quarter" idx="10"/>
          </p:nvPr>
        </p:nvSpPr>
        <p:spPr/>
        <p:txBody>
          <a:bodyPr/>
          <a:lstStyle/>
          <a:p>
            <a:fld id="{A21D76C8-952A-49BA-85BA-C45D053E55E1}" type="slidenum">
              <a:rPr lang="en-US" smtClean="0"/>
              <a:t>7</a:t>
            </a:fld>
            <a:endParaRPr lang="en-US"/>
          </a:p>
        </p:txBody>
      </p:sp>
    </p:spTree>
    <p:extLst>
      <p:ext uri="{BB962C8B-B14F-4D97-AF65-F5344CB8AC3E}">
        <p14:creationId xmlns:p14="http://schemas.microsoft.com/office/powerpoint/2010/main" val="616746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round. August 2016. We put the boxes in the river, and we left them for two weeks. We knew there were rains.</a:t>
            </a:r>
            <a:endParaRPr lang="es-PR" dirty="0" smtClean="0"/>
          </a:p>
          <a:p>
            <a:endParaRPr lang="es-PR" dirty="0" smtClean="0"/>
          </a:p>
          <a:p>
            <a:r>
              <a:rPr lang="es-PR" dirty="0" smtClean="0"/>
              <a:t>Colocamos</a:t>
            </a:r>
            <a:r>
              <a:rPr lang="es-PR" baseline="0" dirty="0" smtClean="0"/>
              <a:t> las cajas en el rio, y las dejamos por dos semanas. </a:t>
            </a:r>
            <a:r>
              <a:rPr lang="es-PR" baseline="0" dirty="0" err="1" smtClean="0"/>
              <a:t>Teniamos</a:t>
            </a:r>
            <a:r>
              <a:rPr lang="es-PR" baseline="0" dirty="0" smtClean="0"/>
              <a:t> conocimiento de que hubo lluvias.</a:t>
            </a:r>
            <a:endParaRPr lang="es-PR" dirty="0"/>
          </a:p>
        </p:txBody>
      </p:sp>
      <p:sp>
        <p:nvSpPr>
          <p:cNvPr id="4" name="Slide Number Placeholder 3"/>
          <p:cNvSpPr>
            <a:spLocks noGrp="1"/>
          </p:cNvSpPr>
          <p:nvPr>
            <p:ph type="sldNum" sz="quarter" idx="10"/>
          </p:nvPr>
        </p:nvSpPr>
        <p:spPr/>
        <p:txBody>
          <a:bodyPr/>
          <a:lstStyle/>
          <a:p>
            <a:fld id="{A21D76C8-952A-49BA-85BA-C45D053E55E1}" type="slidenum">
              <a:rPr lang="en-US" smtClean="0"/>
              <a:t>8</a:t>
            </a:fld>
            <a:endParaRPr lang="en-US"/>
          </a:p>
        </p:txBody>
      </p:sp>
    </p:spTree>
    <p:extLst>
      <p:ext uri="{BB962C8B-B14F-4D97-AF65-F5344CB8AC3E}">
        <p14:creationId xmlns:p14="http://schemas.microsoft.com/office/powerpoint/2010/main" val="2011377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bursts and floods opened the boxes and we lost more than 60% of the stones. The river gave us a fall. We understood that the river was more active "Flashy". SCORE River 1, team 0.</a:t>
            </a:r>
            <a:endParaRPr lang="es-PR" dirty="0" smtClean="0"/>
          </a:p>
          <a:p>
            <a:endParaRPr lang="es-PR" dirty="0" smtClean="0"/>
          </a:p>
          <a:p>
            <a:r>
              <a:rPr lang="es-PR" dirty="0" smtClean="0"/>
              <a:t>Golpes de agua, crecidas, abrieron las cajas y perdimos </a:t>
            </a:r>
            <a:r>
              <a:rPr lang="es-PR" baseline="0" dirty="0" smtClean="0"/>
              <a:t>mas del 60% de las piedras . El río nos dio una caída. Comprendimos que el rio estaba mas activo “</a:t>
            </a:r>
            <a:r>
              <a:rPr lang="es-PR" baseline="0" dirty="0" err="1" smtClean="0"/>
              <a:t>Flashy</a:t>
            </a:r>
            <a:r>
              <a:rPr lang="es-PR" baseline="0" dirty="0" smtClean="0"/>
              <a:t>”. SCORE El rio 1, </a:t>
            </a:r>
            <a:r>
              <a:rPr lang="es-PR" baseline="0" dirty="0" err="1" smtClean="0"/>
              <a:t>team</a:t>
            </a:r>
            <a:r>
              <a:rPr lang="es-PR" baseline="0" dirty="0" smtClean="0"/>
              <a:t> 0. </a:t>
            </a:r>
            <a:endParaRPr lang="es-PR" dirty="0"/>
          </a:p>
        </p:txBody>
      </p:sp>
      <p:sp>
        <p:nvSpPr>
          <p:cNvPr id="4" name="Slide Number Placeholder 3"/>
          <p:cNvSpPr>
            <a:spLocks noGrp="1"/>
          </p:cNvSpPr>
          <p:nvPr>
            <p:ph type="sldNum" sz="quarter" idx="10"/>
          </p:nvPr>
        </p:nvSpPr>
        <p:spPr/>
        <p:txBody>
          <a:bodyPr/>
          <a:lstStyle/>
          <a:p>
            <a:fld id="{A21D76C8-952A-49BA-85BA-C45D053E55E1}" type="slidenum">
              <a:rPr lang="en-US" smtClean="0"/>
              <a:t>9</a:t>
            </a:fld>
            <a:endParaRPr lang="en-US"/>
          </a:p>
        </p:txBody>
      </p:sp>
    </p:spTree>
    <p:extLst>
      <p:ext uri="{BB962C8B-B14F-4D97-AF65-F5344CB8AC3E}">
        <p14:creationId xmlns:p14="http://schemas.microsoft.com/office/powerpoint/2010/main" val="199000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1BCAC2-BA21-4C53-B97E-19EF92B0E9DF}" type="datetime1">
              <a:rPr lang="en-US" smtClean="0"/>
              <a:t>7/25/2017</a:t>
            </a:fld>
            <a:endParaRPr lang="en-US"/>
          </a:p>
        </p:txBody>
      </p:sp>
      <p:sp>
        <p:nvSpPr>
          <p:cNvPr id="5" name="Footer Placeholder 4"/>
          <p:cNvSpPr>
            <a:spLocks noGrp="1"/>
          </p:cNvSpPr>
          <p:nvPr>
            <p:ph type="ftr" sz="quarter" idx="11"/>
          </p:nvPr>
        </p:nvSpPr>
        <p:spPr/>
        <p:txBody>
          <a:bodyPr/>
          <a:lstStyle/>
          <a:p>
            <a:r>
              <a:rPr lang="en-US" smtClean="0"/>
              <a:t>Funding provided by NSF EPS Grant #1101317</a:t>
            </a:r>
            <a:endParaRPr lang="en-US"/>
          </a:p>
        </p:txBody>
      </p:sp>
      <p:sp>
        <p:nvSpPr>
          <p:cNvPr id="6" name="Slide Number Placeholder 5"/>
          <p:cNvSpPr>
            <a:spLocks noGrp="1"/>
          </p:cNvSpPr>
          <p:nvPr>
            <p:ph type="sldNum" sz="quarter" idx="12"/>
          </p:nvPr>
        </p:nvSpPr>
        <p:spPr/>
        <p:txBody>
          <a:bodyPr/>
          <a:lstStyle/>
          <a:p>
            <a:fld id="{7B2D14E1-1634-4DE1-96BD-9639A290FEC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1B197A-8568-4F41-932B-250C1570E152}" type="datetime1">
              <a:rPr lang="en-US" smtClean="0"/>
              <a:t>7/25/2017</a:t>
            </a:fld>
            <a:endParaRPr lang="en-US"/>
          </a:p>
        </p:txBody>
      </p:sp>
      <p:sp>
        <p:nvSpPr>
          <p:cNvPr id="5" name="Footer Placeholder 4"/>
          <p:cNvSpPr>
            <a:spLocks noGrp="1"/>
          </p:cNvSpPr>
          <p:nvPr>
            <p:ph type="ftr" sz="quarter" idx="11"/>
          </p:nvPr>
        </p:nvSpPr>
        <p:spPr/>
        <p:txBody>
          <a:bodyPr/>
          <a:lstStyle/>
          <a:p>
            <a:r>
              <a:rPr lang="en-US" smtClean="0"/>
              <a:t>Funding provided by NSF EPS Grant #1101317</a:t>
            </a:r>
            <a:endParaRPr lang="en-US"/>
          </a:p>
        </p:txBody>
      </p:sp>
      <p:sp>
        <p:nvSpPr>
          <p:cNvPr id="6" name="Slide Number Placeholder 5"/>
          <p:cNvSpPr>
            <a:spLocks noGrp="1"/>
          </p:cNvSpPr>
          <p:nvPr>
            <p:ph type="sldNum" sz="quarter" idx="12"/>
          </p:nvPr>
        </p:nvSpPr>
        <p:spPr/>
        <p:txBody>
          <a:bodyPr/>
          <a:lstStyle/>
          <a:p>
            <a:fld id="{7B2D14E1-1634-4DE1-96BD-9639A290FEC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02FF4B-4E97-4ED7-A6AF-CB9408340DA3}" type="datetime1">
              <a:rPr lang="en-US" smtClean="0"/>
              <a:t>7/25/2017</a:t>
            </a:fld>
            <a:endParaRPr lang="en-US"/>
          </a:p>
        </p:txBody>
      </p:sp>
      <p:sp>
        <p:nvSpPr>
          <p:cNvPr id="5" name="Footer Placeholder 4"/>
          <p:cNvSpPr>
            <a:spLocks noGrp="1"/>
          </p:cNvSpPr>
          <p:nvPr>
            <p:ph type="ftr" sz="quarter" idx="11"/>
          </p:nvPr>
        </p:nvSpPr>
        <p:spPr/>
        <p:txBody>
          <a:bodyPr/>
          <a:lstStyle/>
          <a:p>
            <a:r>
              <a:rPr lang="en-US" smtClean="0"/>
              <a:t>Funding provided by NSF EPS Grant #1101317</a:t>
            </a:r>
            <a:endParaRPr lang="en-US"/>
          </a:p>
        </p:txBody>
      </p:sp>
      <p:sp>
        <p:nvSpPr>
          <p:cNvPr id="6" name="Slide Number Placeholder 5"/>
          <p:cNvSpPr>
            <a:spLocks noGrp="1"/>
          </p:cNvSpPr>
          <p:nvPr>
            <p:ph type="sldNum" sz="quarter" idx="12"/>
          </p:nvPr>
        </p:nvSpPr>
        <p:spPr/>
        <p:txBody>
          <a:bodyPr/>
          <a:lstStyle/>
          <a:p>
            <a:fld id="{7B2D14E1-1634-4DE1-96BD-9639A290FEC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3FFE61-6A91-48CD-B910-C4B1677045EE}" type="datetime1">
              <a:rPr lang="en-US" smtClean="0"/>
              <a:t>7/25/2017</a:t>
            </a:fld>
            <a:endParaRPr lang="en-US"/>
          </a:p>
        </p:txBody>
      </p:sp>
      <p:sp>
        <p:nvSpPr>
          <p:cNvPr id="5" name="Footer Placeholder 4"/>
          <p:cNvSpPr>
            <a:spLocks noGrp="1"/>
          </p:cNvSpPr>
          <p:nvPr>
            <p:ph type="ftr" sz="quarter" idx="11"/>
          </p:nvPr>
        </p:nvSpPr>
        <p:spPr/>
        <p:txBody>
          <a:bodyPr/>
          <a:lstStyle/>
          <a:p>
            <a:r>
              <a:rPr lang="en-US" smtClean="0"/>
              <a:t>Funding provided by NSF EPS Grant #1101317</a:t>
            </a:r>
            <a:endParaRPr lang="en-US"/>
          </a:p>
        </p:txBody>
      </p:sp>
      <p:sp>
        <p:nvSpPr>
          <p:cNvPr id="6" name="Slide Number Placeholder 5"/>
          <p:cNvSpPr>
            <a:spLocks noGrp="1"/>
          </p:cNvSpPr>
          <p:nvPr>
            <p:ph type="sldNum" sz="quarter" idx="12"/>
          </p:nvPr>
        </p:nvSpPr>
        <p:spPr/>
        <p:txBody>
          <a:bodyPr/>
          <a:lstStyle/>
          <a:p>
            <a:fld id="{7B2D14E1-1634-4DE1-96BD-9639A290FEC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CBA3E4-F319-4B26-B7D0-12A8F338DA2C}" type="datetime1">
              <a:rPr lang="en-US" smtClean="0"/>
              <a:t>7/25/2017</a:t>
            </a:fld>
            <a:endParaRPr lang="en-US"/>
          </a:p>
        </p:txBody>
      </p:sp>
      <p:sp>
        <p:nvSpPr>
          <p:cNvPr id="5" name="Footer Placeholder 4"/>
          <p:cNvSpPr>
            <a:spLocks noGrp="1"/>
          </p:cNvSpPr>
          <p:nvPr>
            <p:ph type="ftr" sz="quarter" idx="11"/>
          </p:nvPr>
        </p:nvSpPr>
        <p:spPr/>
        <p:txBody>
          <a:bodyPr/>
          <a:lstStyle/>
          <a:p>
            <a:r>
              <a:rPr lang="en-US" smtClean="0"/>
              <a:t>Funding provided by NSF EPS Grant #1101317</a:t>
            </a:r>
            <a:endParaRPr lang="en-US"/>
          </a:p>
        </p:txBody>
      </p:sp>
      <p:sp>
        <p:nvSpPr>
          <p:cNvPr id="6" name="Slide Number Placeholder 5"/>
          <p:cNvSpPr>
            <a:spLocks noGrp="1"/>
          </p:cNvSpPr>
          <p:nvPr>
            <p:ph type="sldNum" sz="quarter" idx="12"/>
          </p:nvPr>
        </p:nvSpPr>
        <p:spPr/>
        <p:txBody>
          <a:bodyPr/>
          <a:lstStyle/>
          <a:p>
            <a:fld id="{7B2D14E1-1634-4DE1-96BD-9639A290FEC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F170CE-353A-404A-9AFB-56C092788FAD}" type="datetime1">
              <a:rPr lang="en-US" smtClean="0"/>
              <a:t>7/25/2017</a:t>
            </a:fld>
            <a:endParaRPr lang="en-US"/>
          </a:p>
        </p:txBody>
      </p:sp>
      <p:sp>
        <p:nvSpPr>
          <p:cNvPr id="6" name="Footer Placeholder 5"/>
          <p:cNvSpPr>
            <a:spLocks noGrp="1"/>
          </p:cNvSpPr>
          <p:nvPr>
            <p:ph type="ftr" sz="quarter" idx="11"/>
          </p:nvPr>
        </p:nvSpPr>
        <p:spPr/>
        <p:txBody>
          <a:bodyPr/>
          <a:lstStyle/>
          <a:p>
            <a:r>
              <a:rPr lang="en-US" smtClean="0"/>
              <a:t>Funding provided by NSF EPS Grant #1101317</a:t>
            </a:r>
            <a:endParaRPr lang="en-US"/>
          </a:p>
        </p:txBody>
      </p:sp>
      <p:sp>
        <p:nvSpPr>
          <p:cNvPr id="7" name="Slide Number Placeholder 6"/>
          <p:cNvSpPr>
            <a:spLocks noGrp="1"/>
          </p:cNvSpPr>
          <p:nvPr>
            <p:ph type="sldNum" sz="quarter" idx="12"/>
          </p:nvPr>
        </p:nvSpPr>
        <p:spPr/>
        <p:txBody>
          <a:bodyPr/>
          <a:lstStyle/>
          <a:p>
            <a:fld id="{7B2D14E1-1634-4DE1-96BD-9639A290FEC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05A639-F1F8-4E25-A9FB-DB708A36DEEA}" type="datetime1">
              <a:rPr lang="en-US" smtClean="0"/>
              <a:t>7/25/2017</a:t>
            </a:fld>
            <a:endParaRPr lang="en-US"/>
          </a:p>
        </p:txBody>
      </p:sp>
      <p:sp>
        <p:nvSpPr>
          <p:cNvPr id="8" name="Footer Placeholder 7"/>
          <p:cNvSpPr>
            <a:spLocks noGrp="1"/>
          </p:cNvSpPr>
          <p:nvPr>
            <p:ph type="ftr" sz="quarter" idx="11"/>
          </p:nvPr>
        </p:nvSpPr>
        <p:spPr/>
        <p:txBody>
          <a:bodyPr/>
          <a:lstStyle/>
          <a:p>
            <a:r>
              <a:rPr lang="en-US" smtClean="0"/>
              <a:t>Funding provided by NSF EPS Grant #1101317</a:t>
            </a:r>
            <a:endParaRPr lang="en-US"/>
          </a:p>
        </p:txBody>
      </p:sp>
      <p:sp>
        <p:nvSpPr>
          <p:cNvPr id="9" name="Slide Number Placeholder 8"/>
          <p:cNvSpPr>
            <a:spLocks noGrp="1"/>
          </p:cNvSpPr>
          <p:nvPr>
            <p:ph type="sldNum" sz="quarter" idx="12"/>
          </p:nvPr>
        </p:nvSpPr>
        <p:spPr/>
        <p:txBody>
          <a:bodyPr/>
          <a:lstStyle/>
          <a:p>
            <a:fld id="{7B2D14E1-1634-4DE1-96BD-9639A290FEC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6DCC73-1001-42F6-BCE9-CDE5A985E928}" type="datetime1">
              <a:rPr lang="en-US" smtClean="0"/>
              <a:t>7/25/2017</a:t>
            </a:fld>
            <a:endParaRPr lang="en-US"/>
          </a:p>
        </p:txBody>
      </p:sp>
      <p:sp>
        <p:nvSpPr>
          <p:cNvPr id="4" name="Footer Placeholder 3"/>
          <p:cNvSpPr>
            <a:spLocks noGrp="1"/>
          </p:cNvSpPr>
          <p:nvPr>
            <p:ph type="ftr" sz="quarter" idx="11"/>
          </p:nvPr>
        </p:nvSpPr>
        <p:spPr/>
        <p:txBody>
          <a:bodyPr/>
          <a:lstStyle/>
          <a:p>
            <a:r>
              <a:rPr lang="en-US" smtClean="0"/>
              <a:t>Funding provided by NSF EPS Grant #1101317</a:t>
            </a:r>
            <a:endParaRPr lang="en-US"/>
          </a:p>
        </p:txBody>
      </p:sp>
      <p:sp>
        <p:nvSpPr>
          <p:cNvPr id="5" name="Slide Number Placeholder 4"/>
          <p:cNvSpPr>
            <a:spLocks noGrp="1"/>
          </p:cNvSpPr>
          <p:nvPr>
            <p:ph type="sldNum" sz="quarter" idx="12"/>
          </p:nvPr>
        </p:nvSpPr>
        <p:spPr/>
        <p:txBody>
          <a:bodyPr/>
          <a:lstStyle/>
          <a:p>
            <a:fld id="{7B2D14E1-1634-4DE1-96BD-9639A290FEC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C5751E-1025-42D7-BC23-EC5166E287AC}" type="datetime1">
              <a:rPr lang="en-US" smtClean="0"/>
              <a:t>7/25/2017</a:t>
            </a:fld>
            <a:endParaRPr lang="en-US"/>
          </a:p>
        </p:txBody>
      </p:sp>
      <p:sp>
        <p:nvSpPr>
          <p:cNvPr id="3" name="Footer Placeholder 2"/>
          <p:cNvSpPr>
            <a:spLocks noGrp="1"/>
          </p:cNvSpPr>
          <p:nvPr>
            <p:ph type="ftr" sz="quarter" idx="11"/>
          </p:nvPr>
        </p:nvSpPr>
        <p:spPr/>
        <p:txBody>
          <a:bodyPr/>
          <a:lstStyle/>
          <a:p>
            <a:r>
              <a:rPr lang="en-US" smtClean="0"/>
              <a:t>Funding provided by NSF EPS Grant #1101317</a:t>
            </a:r>
            <a:endParaRPr lang="en-US"/>
          </a:p>
        </p:txBody>
      </p:sp>
      <p:sp>
        <p:nvSpPr>
          <p:cNvPr id="4" name="Slide Number Placeholder 3"/>
          <p:cNvSpPr>
            <a:spLocks noGrp="1"/>
          </p:cNvSpPr>
          <p:nvPr>
            <p:ph type="sldNum" sz="quarter" idx="12"/>
          </p:nvPr>
        </p:nvSpPr>
        <p:spPr/>
        <p:txBody>
          <a:bodyPr/>
          <a:lstStyle/>
          <a:p>
            <a:fld id="{7B2D14E1-1634-4DE1-96BD-9639A290FEC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6E09F0-B489-4E25-89C7-07916DE6A9AC}" type="datetime1">
              <a:rPr lang="en-US" smtClean="0"/>
              <a:t>7/25/2017</a:t>
            </a:fld>
            <a:endParaRPr lang="en-US"/>
          </a:p>
        </p:txBody>
      </p:sp>
      <p:sp>
        <p:nvSpPr>
          <p:cNvPr id="6" name="Footer Placeholder 5"/>
          <p:cNvSpPr>
            <a:spLocks noGrp="1"/>
          </p:cNvSpPr>
          <p:nvPr>
            <p:ph type="ftr" sz="quarter" idx="11"/>
          </p:nvPr>
        </p:nvSpPr>
        <p:spPr/>
        <p:txBody>
          <a:bodyPr/>
          <a:lstStyle/>
          <a:p>
            <a:r>
              <a:rPr lang="en-US" smtClean="0"/>
              <a:t>Funding provided by NSF EPS Grant #1101317</a:t>
            </a:r>
            <a:endParaRPr lang="en-US"/>
          </a:p>
        </p:txBody>
      </p:sp>
      <p:sp>
        <p:nvSpPr>
          <p:cNvPr id="7" name="Slide Number Placeholder 6"/>
          <p:cNvSpPr>
            <a:spLocks noGrp="1"/>
          </p:cNvSpPr>
          <p:nvPr>
            <p:ph type="sldNum" sz="quarter" idx="12"/>
          </p:nvPr>
        </p:nvSpPr>
        <p:spPr/>
        <p:txBody>
          <a:bodyPr/>
          <a:lstStyle/>
          <a:p>
            <a:fld id="{7B2D14E1-1634-4DE1-96BD-9639A290FECE}"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9DFD245-EE3A-4ACC-AF92-BD8D94EFF88C}" type="datetime1">
              <a:rPr lang="en-US" smtClean="0"/>
              <a:t>7/25/2017</a:t>
            </a:fld>
            <a:endParaRPr lang="en-US"/>
          </a:p>
        </p:txBody>
      </p:sp>
      <p:sp>
        <p:nvSpPr>
          <p:cNvPr id="9" name="Slide Number Placeholder 8"/>
          <p:cNvSpPr>
            <a:spLocks noGrp="1"/>
          </p:cNvSpPr>
          <p:nvPr>
            <p:ph type="sldNum" sz="quarter" idx="11"/>
          </p:nvPr>
        </p:nvSpPr>
        <p:spPr/>
        <p:txBody>
          <a:bodyPr/>
          <a:lstStyle/>
          <a:p>
            <a:fld id="{7B2D14E1-1634-4DE1-96BD-9639A290FECE}" type="slidenum">
              <a:rPr lang="en-US" smtClean="0"/>
              <a:t>‹#›</a:t>
            </a:fld>
            <a:endParaRPr lang="en-US"/>
          </a:p>
        </p:txBody>
      </p:sp>
      <p:sp>
        <p:nvSpPr>
          <p:cNvPr id="10" name="Footer Placeholder 9"/>
          <p:cNvSpPr>
            <a:spLocks noGrp="1"/>
          </p:cNvSpPr>
          <p:nvPr>
            <p:ph type="ftr" sz="quarter" idx="12"/>
          </p:nvPr>
        </p:nvSpPr>
        <p:spPr/>
        <p:txBody>
          <a:bodyPr/>
          <a:lstStyle/>
          <a:p>
            <a:r>
              <a:rPr lang="en-US" smtClean="0"/>
              <a:t>Funding provided by NSF EPS Grant #1101317</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7B2D14E1-1634-4DE1-96BD-9639A290FECE}"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r>
              <a:rPr lang="en-US" smtClean="0"/>
              <a:t>Funding provided by NSF EPS Grant #1101317</a:t>
            </a:r>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43AF9B7-5742-454F-8ECF-8A072D19A9A9}" type="datetime1">
              <a:rPr lang="en-US" smtClean="0"/>
              <a:t>7/25/2017</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16.wdp"/><Relationship Id="rId5" Type="http://schemas.openxmlformats.org/officeDocument/2006/relationships/image" Target="../media/image26.jpeg"/><Relationship Id="rId4" Type="http://schemas.microsoft.com/office/2007/relationships/hdphoto" Target="../media/hdphoto15.wdp"/></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microsoft.com/office/2007/relationships/hdphoto" Target="../media/hdphoto18.wdp"/><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7.wdp"/></Relationships>
</file>

<file path=ppt/slides/_rels/slide12.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31.pn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32.png"/><Relationship Id="rId4" Type="http://schemas.microsoft.com/office/2007/relationships/hdphoto" Target="../media/hdphoto19.wdp"/></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22.wdp"/><Relationship Id="rId7"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3.jpeg"/><Relationship Id="rId5" Type="http://schemas.microsoft.com/office/2007/relationships/hdphoto" Target="../media/hdphoto23.wdp"/><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0.jpe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6.wdp"/><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microsoft.com/office/2007/relationships/hdphoto" Target="../media/hdphoto5.wdp"/><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8.jpeg"/><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10.wdp"/><Relationship Id="rId5" Type="http://schemas.openxmlformats.org/officeDocument/2006/relationships/image" Target="../media/image20.png"/><Relationship Id="rId4"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13.wdp"/><Relationship Id="rId5" Type="http://schemas.openxmlformats.org/officeDocument/2006/relationships/image" Target="../media/image23.jpeg"/><Relationship Id="rId4" Type="http://schemas.microsoft.com/office/2007/relationships/hdphoto" Target="../media/hdphoto1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04801" y="304800"/>
            <a:ext cx="8153399" cy="2895600"/>
          </a:xfrm>
        </p:spPr>
        <p:txBody>
          <a:bodyPr anchor="t"/>
          <a:lstStyle/>
          <a:p>
            <a:pPr algn="ctr"/>
            <a:r>
              <a:rPr lang="en-US" sz="5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Facing the stream: </a:t>
            </a:r>
            <a:r>
              <a:rPr lang="en-US" sz="4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en-US" sz="4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4400" dirty="0" smtClean="0"/>
              <a:t>“ The challenge of evaluating the </a:t>
            </a:r>
            <a:r>
              <a:rPr lang="en-US" sz="4400" dirty="0" err="1" smtClean="0"/>
              <a:t>periphyton</a:t>
            </a:r>
            <a:r>
              <a:rPr lang="en-US" sz="4400" dirty="0" smtClean="0"/>
              <a:t> growth in flashy rivers”</a:t>
            </a:r>
            <a:endParaRPr lang="en-US" sz="5400" dirty="0"/>
          </a:p>
        </p:txBody>
      </p:sp>
      <p:sp>
        <p:nvSpPr>
          <p:cNvPr id="6" name="Subtitle 5"/>
          <p:cNvSpPr>
            <a:spLocks noGrp="1"/>
          </p:cNvSpPr>
          <p:nvPr>
            <p:ph type="subTitle" idx="1"/>
          </p:nvPr>
        </p:nvSpPr>
        <p:spPr>
          <a:xfrm>
            <a:off x="304801" y="3200400"/>
            <a:ext cx="8076622" cy="2362200"/>
          </a:xfrm>
        </p:spPr>
        <p:txBody>
          <a:bodyPr>
            <a:normAutofit fontScale="92500" lnSpcReduction="20000"/>
          </a:bodyPr>
          <a:lstStyle/>
          <a:p>
            <a:pPr algn="ctr"/>
            <a:r>
              <a:rPr lang="en-US" sz="3200" b="1" dirty="0" smtClean="0">
                <a:solidFill>
                  <a:schemeClr val="accent1">
                    <a:lumMod val="50000"/>
                  </a:schemeClr>
                </a:solidFill>
              </a:rPr>
              <a:t>By:</a:t>
            </a:r>
          </a:p>
          <a:p>
            <a:pPr algn="ctr"/>
            <a:r>
              <a:rPr lang="en-US" sz="3200" b="1" dirty="0" err="1" smtClean="0">
                <a:solidFill>
                  <a:schemeClr val="accent1">
                    <a:lumMod val="50000"/>
                  </a:schemeClr>
                </a:solidFill>
              </a:rPr>
              <a:t>Tanairí</a:t>
            </a:r>
            <a:r>
              <a:rPr lang="en-US" sz="3200" b="1" dirty="0" smtClean="0">
                <a:solidFill>
                  <a:schemeClr val="accent1">
                    <a:lumMod val="50000"/>
                  </a:schemeClr>
                </a:solidFill>
              </a:rPr>
              <a:t> Reyes-Pérez &amp; Francisco Pérez-Vargas</a:t>
            </a:r>
          </a:p>
          <a:p>
            <a:pPr algn="ctr"/>
            <a:r>
              <a:rPr lang="en-US" sz="3200" b="1" dirty="0" smtClean="0">
                <a:solidFill>
                  <a:schemeClr val="accent1">
                    <a:lumMod val="50000"/>
                  </a:schemeClr>
                </a:solidFill>
              </a:rPr>
              <a:t>Prof. Elliot </a:t>
            </a:r>
            <a:r>
              <a:rPr lang="en-US" sz="3200" b="1" dirty="0" err="1" smtClean="0">
                <a:solidFill>
                  <a:schemeClr val="accent1">
                    <a:lumMod val="50000"/>
                  </a:schemeClr>
                </a:solidFill>
              </a:rPr>
              <a:t>López</a:t>
            </a:r>
            <a:r>
              <a:rPr lang="en-US" sz="3200" b="1" dirty="0" smtClean="0">
                <a:solidFill>
                  <a:schemeClr val="accent1">
                    <a:lumMod val="50000"/>
                  </a:schemeClr>
                </a:solidFill>
              </a:rPr>
              <a:t>-Machado</a:t>
            </a:r>
          </a:p>
          <a:p>
            <a:pPr algn="ctr"/>
            <a:r>
              <a:rPr lang="en-US" sz="3200" b="1" dirty="0" smtClean="0">
                <a:solidFill>
                  <a:schemeClr val="accent1">
                    <a:lumMod val="50000"/>
                  </a:schemeClr>
                </a:solidFill>
              </a:rPr>
              <a:t>Juan Ponce de León HS </a:t>
            </a:r>
          </a:p>
          <a:p>
            <a:pPr algn="ctr"/>
            <a:r>
              <a:rPr lang="en-US" sz="3200" b="1" dirty="0" smtClean="0">
                <a:solidFill>
                  <a:schemeClr val="accent1">
                    <a:lumMod val="50000"/>
                  </a:schemeClr>
                </a:solidFill>
              </a:rPr>
              <a:t>Florida, Puerto Rico</a:t>
            </a:r>
            <a:endParaRPr lang="en-US" b="1" dirty="0" smtClean="0">
              <a:solidFill>
                <a:schemeClr val="accent1">
                  <a:lumMod val="50000"/>
                </a:schemeClr>
              </a:solidFill>
            </a:endParaRPr>
          </a:p>
          <a:p>
            <a:pPr algn="ctr"/>
            <a:endParaRPr lang="en-US" b="1" dirty="0">
              <a:solidFill>
                <a:schemeClr val="accent1">
                  <a:lumMod val="50000"/>
                </a:schemeClr>
              </a:solidFill>
            </a:endParaRPr>
          </a:p>
        </p:txBody>
      </p:sp>
      <p:pic>
        <p:nvPicPr>
          <p:cNvPr id="3074" name="Picture 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1" y="5816206"/>
            <a:ext cx="762000" cy="767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8800" y="6011177"/>
            <a:ext cx="898525" cy="54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371600" y="6018918"/>
            <a:ext cx="1804987"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49782" y="6001056"/>
            <a:ext cx="1723215" cy="60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10400" y="5931462"/>
            <a:ext cx="788987" cy="676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3"/>
          <p:cNvSpPr>
            <a:spLocks noGrp="1"/>
          </p:cNvSpPr>
          <p:nvPr>
            <p:ph type="ftr" sz="quarter" idx="11"/>
          </p:nvPr>
        </p:nvSpPr>
        <p:spPr>
          <a:xfrm>
            <a:off x="2525465" y="5450446"/>
            <a:ext cx="3586481" cy="365760"/>
          </a:xfrm>
        </p:spPr>
        <p:txBody>
          <a:bodyPr/>
          <a:lstStyle/>
          <a:p>
            <a:r>
              <a:rPr lang="en-US" sz="1400" b="1" dirty="0" smtClean="0">
                <a:solidFill>
                  <a:sysClr val="windowText" lastClr="000000"/>
                </a:solidFill>
              </a:rPr>
              <a:t>Funding provided by NSF EPS Grant #1101317</a:t>
            </a:r>
            <a:endParaRPr lang="en-US" sz="1400" b="1" dirty="0">
              <a:solidFill>
                <a:sysClr val="windowText" lastClr="000000"/>
              </a:solidFill>
            </a:endParaRPr>
          </a:p>
        </p:txBody>
      </p:sp>
    </p:spTree>
    <p:extLst>
      <p:ext uri="{BB962C8B-B14F-4D97-AF65-F5344CB8AC3E}">
        <p14:creationId xmlns:p14="http://schemas.microsoft.com/office/powerpoint/2010/main" val="12486998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s-PR" dirty="0" err="1" smtClean="0"/>
              <a:t>Second</a:t>
            </a:r>
            <a:r>
              <a:rPr lang="es-PR" dirty="0" smtClean="0"/>
              <a:t> Round</a:t>
            </a:r>
            <a:endParaRPr lang="es-PR" dirty="0"/>
          </a:p>
        </p:txBody>
      </p:sp>
      <p:sp>
        <p:nvSpPr>
          <p:cNvPr id="5" name="Footer Placeholder 4"/>
          <p:cNvSpPr>
            <a:spLocks noGrp="1"/>
          </p:cNvSpPr>
          <p:nvPr>
            <p:ph type="ftr" sz="quarter" idx="11"/>
          </p:nvPr>
        </p:nvSpPr>
        <p:spPr>
          <a:xfrm rot="16200000">
            <a:off x="6729695" y="3153374"/>
            <a:ext cx="4119881" cy="403931"/>
          </a:xfrm>
        </p:spPr>
        <p:txBody>
          <a:bodyPr/>
          <a:lstStyle/>
          <a:p>
            <a:r>
              <a:rPr lang="en-US" sz="1600" b="1" dirty="0" smtClean="0"/>
              <a:t>Funding provided by NSF EPS Grant #1101317</a:t>
            </a:r>
            <a:endParaRPr lang="en-US" sz="1600" b="1" dirty="0"/>
          </a:p>
        </p:txBody>
      </p:sp>
      <p:pic>
        <p:nvPicPr>
          <p:cNvPr id="1028" name="Picture 4" descr="F:\IMG_7891 - Copy.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4125311" y="2743200"/>
            <a:ext cx="4038600" cy="3028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9" name="Picture 5" descr="F:\IMG_7176 - Copy.JP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l="11035" t="8736"/>
          <a:stretch/>
        </p:blipFill>
        <p:spPr bwMode="auto">
          <a:xfrm>
            <a:off x="484787" y="1219200"/>
            <a:ext cx="3486808" cy="2682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0" y="5300869"/>
            <a:ext cx="409378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PR" sz="3200" dirty="0" smtClean="0"/>
              <a:t>Score: </a:t>
            </a:r>
            <a:r>
              <a:rPr lang="es-PR" sz="3200" dirty="0" err="1" smtClean="0"/>
              <a:t>Yunes</a:t>
            </a:r>
            <a:r>
              <a:rPr lang="es-PR" sz="3200" dirty="0" smtClean="0"/>
              <a:t> 1| </a:t>
            </a:r>
            <a:r>
              <a:rPr lang="es-PR" sz="3200" dirty="0" err="1" smtClean="0"/>
              <a:t>Team</a:t>
            </a:r>
            <a:r>
              <a:rPr lang="es-PR" sz="3200" dirty="0" smtClean="0"/>
              <a:t> 0</a:t>
            </a:r>
            <a:endParaRPr lang="es-PR" sz="3200" dirty="0"/>
          </a:p>
        </p:txBody>
      </p:sp>
    </p:spTree>
    <p:extLst>
      <p:ext uri="{BB962C8B-B14F-4D97-AF65-F5344CB8AC3E}">
        <p14:creationId xmlns:p14="http://schemas.microsoft.com/office/powerpoint/2010/main" val="27788644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62" y="250990"/>
            <a:ext cx="7620000" cy="944562"/>
          </a:xfrm>
        </p:spPr>
        <p:txBody>
          <a:bodyPr/>
          <a:lstStyle/>
          <a:p>
            <a:pPr algn="ctr"/>
            <a:r>
              <a:rPr lang="es-PR" dirty="0" err="1" smtClean="0"/>
              <a:t>Methodology</a:t>
            </a:r>
            <a:r>
              <a:rPr lang="es-PR" dirty="0" smtClean="0"/>
              <a:t> </a:t>
            </a:r>
            <a:r>
              <a:rPr lang="es-PR" dirty="0" err="1" smtClean="0"/>
              <a:t>Revised</a:t>
            </a:r>
            <a:endParaRPr lang="es-PR" dirty="0"/>
          </a:p>
        </p:txBody>
      </p:sp>
      <p:sp>
        <p:nvSpPr>
          <p:cNvPr id="5" name="Footer Placeholder 4"/>
          <p:cNvSpPr>
            <a:spLocks noGrp="1"/>
          </p:cNvSpPr>
          <p:nvPr>
            <p:ph type="ftr" sz="quarter" idx="11"/>
          </p:nvPr>
        </p:nvSpPr>
        <p:spPr>
          <a:xfrm rot="16200000">
            <a:off x="6577296" y="3000975"/>
            <a:ext cx="4424680" cy="403929"/>
          </a:xfrm>
        </p:spPr>
        <p:txBody>
          <a:bodyPr/>
          <a:lstStyle/>
          <a:p>
            <a:pPr algn="ctr"/>
            <a:r>
              <a:rPr lang="en-US" sz="1600" b="1" dirty="0" smtClean="0"/>
              <a:t>Funding provided by NSF EPS Grant #1101317</a:t>
            </a:r>
            <a:endParaRPr lang="en-US" sz="1600" b="1" dirty="0"/>
          </a:p>
        </p:txBody>
      </p:sp>
      <p:pic>
        <p:nvPicPr>
          <p:cNvPr id="2050" name="Picture 2"/>
          <p:cNvPicPr>
            <a:picLocks noGrp="1" noChangeAspect="1" noChangeArrowheads="1"/>
          </p:cNvPicPr>
          <p:nvPr>
            <p:ph sz="half" idx="1"/>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498975" y="3837809"/>
            <a:ext cx="3200399" cy="26923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half" idx="2"/>
          </p:nvPr>
        </p:nvPicPr>
        <p:blipFill rotWithShape="1">
          <a:blip r:embed="rId5" cstate="screen">
            <a:extLst>
              <a:ext uri="{28A0092B-C50C-407E-A947-70E740481C1C}">
                <a14:useLocalDpi xmlns:a14="http://schemas.microsoft.com/office/drawing/2010/main"/>
              </a:ext>
            </a:extLst>
          </a:blip>
          <a:srcRect/>
          <a:stretch/>
        </p:blipFill>
        <p:spPr bwMode="auto">
          <a:xfrm>
            <a:off x="685800" y="1277706"/>
            <a:ext cx="3494087" cy="23991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685800" y="3837809"/>
            <a:ext cx="3494087" cy="278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19600" y="1185041"/>
            <a:ext cx="3359150"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117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152400"/>
            <a:ext cx="8001000" cy="907182"/>
          </a:xfrm>
        </p:spPr>
        <p:txBody>
          <a:bodyPr/>
          <a:lstStyle/>
          <a:p>
            <a:pPr algn="ctr"/>
            <a:r>
              <a:rPr lang="en-US" dirty="0" smtClean="0"/>
              <a:t>Third Round</a:t>
            </a:r>
            <a:endParaRPr lang="en-US" dirty="0"/>
          </a:p>
        </p:txBody>
      </p:sp>
      <p:sp>
        <p:nvSpPr>
          <p:cNvPr id="4" name="Footer Placeholder 3"/>
          <p:cNvSpPr>
            <a:spLocks noGrp="1"/>
          </p:cNvSpPr>
          <p:nvPr>
            <p:ph type="ftr" sz="quarter" idx="11"/>
          </p:nvPr>
        </p:nvSpPr>
        <p:spPr>
          <a:xfrm rot="16200000">
            <a:off x="6735662" y="2789339"/>
            <a:ext cx="4130878" cy="381000"/>
          </a:xfrm>
        </p:spPr>
        <p:txBody>
          <a:bodyPr/>
          <a:lstStyle/>
          <a:p>
            <a:pPr algn="ctr"/>
            <a:r>
              <a:rPr lang="en-US" sz="1600" b="1" dirty="0" smtClean="0"/>
              <a:t>Funding provided by NSF EPS Grant #1101317</a:t>
            </a:r>
            <a:endParaRPr lang="en-US" sz="1600" b="1" dirty="0"/>
          </a:p>
        </p:txBody>
      </p:sp>
      <p:pic>
        <p:nvPicPr>
          <p:cNvPr id="4098"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496451" y="4025858"/>
            <a:ext cx="3373983"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l="11243" r="11033"/>
          <a:stretch/>
        </p:blipFill>
        <p:spPr bwMode="auto">
          <a:xfrm>
            <a:off x="4612426" y="1066800"/>
            <a:ext cx="3200400" cy="24871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t="11989"/>
          <a:stretch/>
        </p:blipFill>
        <p:spPr bwMode="auto">
          <a:xfrm>
            <a:off x="496451" y="1044843"/>
            <a:ext cx="3547566" cy="26241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572000" y="5179874"/>
            <a:ext cx="3693374" cy="1569660"/>
          </a:xfrm>
          <a:prstGeom prst="rect">
            <a:avLst/>
          </a:prstGeom>
        </p:spPr>
        <p:txBody>
          <a:bodyPr wrap="square">
            <a:spAutoFit/>
          </a:bodyPr>
          <a:lstStyle/>
          <a:p>
            <a:pPr lvl="0"/>
            <a:r>
              <a:rPr lang="en-US" sz="3200" dirty="0">
                <a:solidFill>
                  <a:srgbClr val="DEDEDE">
                    <a:lumMod val="10000"/>
                  </a:srgbClr>
                </a:solidFill>
                <a:latin typeface="+mj-lt"/>
              </a:rPr>
              <a:t>Score:</a:t>
            </a:r>
          </a:p>
          <a:p>
            <a:pPr lvl="0"/>
            <a:r>
              <a:rPr lang="en-US" sz="3200" dirty="0" err="1" smtClean="0">
                <a:solidFill>
                  <a:srgbClr val="DEDEDE">
                    <a:lumMod val="10000"/>
                  </a:srgbClr>
                </a:solidFill>
                <a:latin typeface="+mj-lt"/>
              </a:rPr>
              <a:t>Yunes</a:t>
            </a:r>
            <a:r>
              <a:rPr lang="en-US" sz="3200" dirty="0" smtClean="0">
                <a:solidFill>
                  <a:srgbClr val="DEDEDE">
                    <a:lumMod val="10000"/>
                  </a:srgbClr>
                </a:solidFill>
                <a:latin typeface="+mj-lt"/>
              </a:rPr>
              <a:t> 0</a:t>
            </a:r>
            <a:endParaRPr lang="en-US" sz="3200" dirty="0">
              <a:solidFill>
                <a:srgbClr val="DEDEDE">
                  <a:lumMod val="10000"/>
                </a:srgbClr>
              </a:solidFill>
              <a:latin typeface="+mj-lt"/>
            </a:endParaRPr>
          </a:p>
          <a:p>
            <a:pPr lvl="0"/>
            <a:r>
              <a:rPr lang="en-US" sz="3200" dirty="0" smtClean="0">
                <a:solidFill>
                  <a:srgbClr val="DEDEDE">
                    <a:lumMod val="10000"/>
                  </a:srgbClr>
                </a:solidFill>
                <a:latin typeface="+mj-lt"/>
              </a:rPr>
              <a:t>Team </a:t>
            </a:r>
            <a:r>
              <a:rPr lang="en-US" sz="3200" dirty="0">
                <a:solidFill>
                  <a:srgbClr val="DEDEDE">
                    <a:lumMod val="10000"/>
                  </a:srgbClr>
                </a:solidFill>
                <a:latin typeface="+mj-lt"/>
              </a:rPr>
              <a:t>1</a:t>
            </a:r>
          </a:p>
        </p:txBody>
      </p:sp>
      <p:sp>
        <p:nvSpPr>
          <p:cNvPr id="8" name="Rectangle 7"/>
          <p:cNvSpPr/>
          <p:nvPr/>
        </p:nvSpPr>
        <p:spPr>
          <a:xfrm>
            <a:off x="4044017" y="3505200"/>
            <a:ext cx="4288735" cy="1754326"/>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We are standing!</a:t>
            </a:r>
            <a:endParaRPr lang="en-US"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Tree>
    <p:extLst>
      <p:ext uri="{BB962C8B-B14F-4D97-AF65-F5344CB8AC3E}">
        <p14:creationId xmlns:p14="http://schemas.microsoft.com/office/powerpoint/2010/main" val="18675661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Results</a:t>
            </a:r>
            <a:endParaRPr lang="en-US" dirty="0"/>
          </a:p>
        </p:txBody>
      </p:sp>
      <p:sp>
        <p:nvSpPr>
          <p:cNvPr id="4" name="Footer Placeholder 3"/>
          <p:cNvSpPr>
            <a:spLocks noGrp="1"/>
          </p:cNvSpPr>
          <p:nvPr>
            <p:ph type="ftr" sz="quarter" idx="11"/>
          </p:nvPr>
        </p:nvSpPr>
        <p:spPr>
          <a:xfrm rot="16200000">
            <a:off x="6462996" y="2886675"/>
            <a:ext cx="4653280" cy="403929"/>
          </a:xfrm>
        </p:spPr>
        <p:txBody>
          <a:bodyPr/>
          <a:lstStyle/>
          <a:p>
            <a:pPr algn="ctr"/>
            <a:r>
              <a:rPr lang="en-US" sz="1600" b="1" dirty="0" smtClean="0"/>
              <a:t>Funding provided by NSF EPS Grant #1101317</a:t>
            </a:r>
            <a:endParaRPr lang="en-US" sz="1600" b="1" dirty="0"/>
          </a:p>
        </p:txBody>
      </p:sp>
      <p:graphicFrame>
        <p:nvGraphicFramePr>
          <p:cNvPr id="9" name="Chart 8"/>
          <p:cNvGraphicFramePr>
            <a:graphicFrameLocks/>
          </p:cNvGraphicFramePr>
          <p:nvPr>
            <p:extLst>
              <p:ext uri="{D42A27DB-BD31-4B8C-83A1-F6EECF244321}">
                <p14:modId xmlns:p14="http://schemas.microsoft.com/office/powerpoint/2010/main" val="1191298708"/>
              </p:ext>
            </p:extLst>
          </p:nvPr>
        </p:nvGraphicFramePr>
        <p:xfrm>
          <a:off x="4343400" y="0"/>
          <a:ext cx="3962400" cy="42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2049716240"/>
              </p:ext>
            </p:extLst>
          </p:nvPr>
        </p:nvGraphicFramePr>
        <p:xfrm>
          <a:off x="152400" y="2719552"/>
          <a:ext cx="4876800" cy="4114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478933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1143000"/>
          </a:xfrm>
        </p:spPr>
        <p:txBody>
          <a:bodyPr/>
          <a:lstStyle/>
          <a:p>
            <a:r>
              <a:rPr lang="en-US" dirty="0" smtClean="0"/>
              <a:t>Biomass results</a:t>
            </a:r>
            <a:endParaRPr lang="en-US" dirty="0"/>
          </a:p>
        </p:txBody>
      </p:sp>
      <p:sp>
        <p:nvSpPr>
          <p:cNvPr id="4" name="Footer Placeholder 3"/>
          <p:cNvSpPr>
            <a:spLocks noGrp="1"/>
          </p:cNvSpPr>
          <p:nvPr>
            <p:ph type="ftr" sz="quarter" idx="11"/>
          </p:nvPr>
        </p:nvSpPr>
        <p:spPr>
          <a:xfrm rot="16200000">
            <a:off x="6498357" y="2922036"/>
            <a:ext cx="4582557" cy="403931"/>
          </a:xfrm>
        </p:spPr>
        <p:txBody>
          <a:bodyPr/>
          <a:lstStyle/>
          <a:p>
            <a:pPr algn="ctr"/>
            <a:r>
              <a:rPr lang="en-US" sz="1600" b="1" dirty="0" smtClean="0"/>
              <a:t>Funding provided by NSF EPS Grant #1101317</a:t>
            </a:r>
            <a:endParaRPr lang="en-US" sz="1600" b="1" dirty="0"/>
          </a:p>
        </p:txBody>
      </p:sp>
      <p:graphicFrame>
        <p:nvGraphicFramePr>
          <p:cNvPr id="6" name="Chart 5"/>
          <p:cNvGraphicFramePr>
            <a:graphicFrameLocks/>
          </p:cNvGraphicFramePr>
          <p:nvPr>
            <p:extLst>
              <p:ext uri="{D42A27DB-BD31-4B8C-83A1-F6EECF244321}">
                <p14:modId xmlns:p14="http://schemas.microsoft.com/office/powerpoint/2010/main" val="2773801336"/>
              </p:ext>
            </p:extLst>
          </p:nvPr>
        </p:nvGraphicFramePr>
        <p:xfrm>
          <a:off x="381000" y="838200"/>
          <a:ext cx="7924800" cy="582929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486400" y="2209800"/>
            <a:ext cx="2438400" cy="369332"/>
          </a:xfrm>
          <a:prstGeom prst="rect">
            <a:avLst/>
          </a:prstGeom>
          <a:noFill/>
        </p:spPr>
        <p:txBody>
          <a:bodyPr wrap="square" rtlCol="0">
            <a:spAutoFit/>
          </a:bodyPr>
          <a:lstStyle/>
          <a:p>
            <a:r>
              <a:rPr lang="en-US" dirty="0" smtClean="0">
                <a:solidFill>
                  <a:schemeClr val="bg2">
                    <a:lumMod val="10000"/>
                  </a:schemeClr>
                </a:solidFill>
              </a:rPr>
              <a:t>AVE = 1268.40µg/L</a:t>
            </a:r>
            <a:endParaRPr lang="en-US" dirty="0">
              <a:solidFill>
                <a:schemeClr val="bg2">
                  <a:lumMod val="10000"/>
                </a:schemeClr>
              </a:solidFill>
            </a:endParaRPr>
          </a:p>
        </p:txBody>
      </p:sp>
    </p:spTree>
    <p:extLst>
      <p:ext uri="{BB962C8B-B14F-4D97-AF65-F5344CB8AC3E}">
        <p14:creationId xmlns:p14="http://schemas.microsoft.com/office/powerpoint/2010/main" val="2729977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7"/>
            <a:ext cx="8077200" cy="1456191"/>
          </a:xfrm>
        </p:spPr>
        <p:txBody>
          <a:bodyPr/>
          <a:lstStyle/>
          <a:p>
            <a:pPr algn="ctr"/>
            <a:r>
              <a:rPr lang="en-US" altLang="en-US" sz="2400" b="1" dirty="0" smtClean="0"/>
              <a:t>A comparison with a stream at El </a:t>
            </a:r>
            <a:r>
              <a:rPr lang="en-US" altLang="en-US" sz="2400" b="1" dirty="0" err="1" smtClean="0"/>
              <a:t>Yunque</a:t>
            </a:r>
            <a:r>
              <a:rPr lang="en-US" altLang="en-US" sz="2400" b="1" dirty="0" smtClean="0"/>
              <a:t> Rain Forest </a:t>
            </a:r>
            <a:br>
              <a:rPr lang="en-US" altLang="en-US" sz="2400" b="1" dirty="0" smtClean="0"/>
            </a:br>
            <a:r>
              <a:rPr lang="en-US" altLang="en-US" sz="2400" b="1" dirty="0" smtClean="0"/>
              <a:t/>
            </a:r>
            <a:br>
              <a:rPr lang="en-US" altLang="en-US" sz="2400" b="1" dirty="0" smtClean="0"/>
            </a:br>
            <a:r>
              <a:rPr lang="en-US" altLang="en-US" sz="2000" b="1" dirty="0" smtClean="0"/>
              <a:t>Drastic </a:t>
            </a:r>
            <a:r>
              <a:rPr lang="en-US" altLang="en-US" sz="2000" b="1" dirty="0"/>
              <a:t>changes in  the concentrations of chlorophyll a  previous and during the drought were observed in </a:t>
            </a:r>
            <a:r>
              <a:rPr lang="en-US" altLang="en-US" sz="2000" b="1" dirty="0" smtClean="0"/>
              <a:t>riffles micro-habitats</a:t>
            </a:r>
            <a:endParaRPr lang="es-PR" sz="2000" dirty="0"/>
          </a:p>
        </p:txBody>
      </p:sp>
      <p:sp>
        <p:nvSpPr>
          <p:cNvPr id="5" name="Footer Placeholder 4"/>
          <p:cNvSpPr>
            <a:spLocks noGrp="1"/>
          </p:cNvSpPr>
          <p:nvPr>
            <p:ph type="ftr" sz="quarter" idx="11"/>
          </p:nvPr>
        </p:nvSpPr>
        <p:spPr>
          <a:xfrm rot="16200000">
            <a:off x="6424896" y="2848575"/>
            <a:ext cx="4729480" cy="403930"/>
          </a:xfrm>
        </p:spPr>
        <p:txBody>
          <a:bodyPr/>
          <a:lstStyle/>
          <a:p>
            <a:pPr algn="ctr"/>
            <a:r>
              <a:rPr lang="en-US" sz="1600" b="1" dirty="0" smtClean="0"/>
              <a:t>Funding provided by NSF EPS Grant #1101317</a:t>
            </a:r>
            <a:endParaRPr lang="en-US" sz="1600" b="1"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676400"/>
            <a:ext cx="8077200" cy="489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28600" y="6504801"/>
            <a:ext cx="8077200" cy="276999"/>
          </a:xfrm>
          <a:prstGeom prst="rect">
            <a:avLst/>
          </a:prstGeom>
        </p:spPr>
        <p:txBody>
          <a:bodyPr wrap="square">
            <a:spAutoFit/>
          </a:bodyPr>
          <a:lstStyle/>
          <a:p>
            <a:r>
              <a:rPr lang="en-US" sz="1200" b="1" dirty="0">
                <a:solidFill>
                  <a:schemeClr val="bg2">
                    <a:lumMod val="10000"/>
                  </a:schemeClr>
                </a:solidFill>
                <a:latin typeface="Arial" pitchFamily="34" charset="0"/>
                <a:cs typeface="Arial" pitchFamily="34" charset="0"/>
              </a:rPr>
              <a:t>Omar Pérez-Reyes</a:t>
            </a:r>
            <a:r>
              <a:rPr lang="en-US" sz="1200" b="1" baseline="30000" dirty="0">
                <a:solidFill>
                  <a:schemeClr val="bg2">
                    <a:lumMod val="10000"/>
                  </a:schemeClr>
                </a:solidFill>
                <a:latin typeface="Arial" pitchFamily="34" charset="0"/>
                <a:cs typeface="Arial" pitchFamily="34" charset="0"/>
              </a:rPr>
              <a:t>1</a:t>
            </a:r>
            <a:r>
              <a:rPr lang="en-US" sz="1200" b="1" dirty="0">
                <a:solidFill>
                  <a:schemeClr val="bg2">
                    <a:lumMod val="10000"/>
                  </a:schemeClr>
                </a:solidFill>
                <a:latin typeface="Arial" pitchFamily="34" charset="0"/>
                <a:cs typeface="Arial" pitchFamily="34" charset="0"/>
              </a:rPr>
              <a:t>, Todd A. Crowl</a:t>
            </a:r>
            <a:r>
              <a:rPr lang="en-US" sz="1200" b="1" baseline="30000" dirty="0">
                <a:solidFill>
                  <a:schemeClr val="bg2">
                    <a:lumMod val="10000"/>
                  </a:schemeClr>
                </a:solidFill>
                <a:latin typeface="Arial" pitchFamily="34" charset="0"/>
                <a:cs typeface="Arial" pitchFamily="34" charset="0"/>
              </a:rPr>
              <a:t>2</a:t>
            </a:r>
            <a:r>
              <a:rPr lang="en-US" sz="1200" b="1" dirty="0">
                <a:solidFill>
                  <a:schemeClr val="bg2">
                    <a:lumMod val="10000"/>
                  </a:schemeClr>
                </a:solidFill>
                <a:latin typeface="Arial" pitchFamily="34" charset="0"/>
                <a:cs typeface="Arial" pitchFamily="34" charset="0"/>
              </a:rPr>
              <a:t>, Alan P. Covich</a:t>
            </a:r>
            <a:r>
              <a:rPr lang="en-US" sz="1200" b="1" baseline="30000" dirty="0">
                <a:solidFill>
                  <a:schemeClr val="bg2">
                    <a:lumMod val="10000"/>
                  </a:schemeClr>
                </a:solidFill>
                <a:latin typeface="Arial" pitchFamily="34" charset="0"/>
                <a:cs typeface="Arial" pitchFamily="34" charset="0"/>
              </a:rPr>
              <a:t>3</a:t>
            </a:r>
            <a:r>
              <a:rPr lang="en-US" sz="1200" b="1" dirty="0">
                <a:solidFill>
                  <a:schemeClr val="bg2">
                    <a:lumMod val="10000"/>
                  </a:schemeClr>
                </a:solidFill>
                <a:latin typeface="Arial" pitchFamily="34" charset="0"/>
                <a:cs typeface="Arial" pitchFamily="34" charset="0"/>
              </a:rPr>
              <a:t>, Alonso Ramirez</a:t>
            </a:r>
            <a:r>
              <a:rPr lang="en-US" sz="1200" b="1" baseline="30000" dirty="0">
                <a:solidFill>
                  <a:schemeClr val="bg2">
                    <a:lumMod val="10000"/>
                  </a:schemeClr>
                </a:solidFill>
                <a:latin typeface="Arial" pitchFamily="34" charset="0"/>
                <a:cs typeface="Arial" pitchFamily="34" charset="0"/>
              </a:rPr>
              <a:t>1</a:t>
            </a:r>
            <a:r>
              <a:rPr lang="en-US" sz="1200" b="1" dirty="0">
                <a:solidFill>
                  <a:schemeClr val="bg2">
                    <a:lumMod val="10000"/>
                  </a:schemeClr>
                </a:solidFill>
                <a:latin typeface="Arial" pitchFamily="34" charset="0"/>
                <a:cs typeface="Arial" pitchFamily="34" charset="0"/>
              </a:rPr>
              <a:t> &amp; William McDowell</a:t>
            </a:r>
            <a:r>
              <a:rPr lang="en-US" sz="1200" b="1" baseline="30000" dirty="0">
                <a:solidFill>
                  <a:schemeClr val="bg2">
                    <a:lumMod val="10000"/>
                  </a:schemeClr>
                </a:solidFill>
                <a:latin typeface="Arial" pitchFamily="34" charset="0"/>
                <a:cs typeface="Arial" pitchFamily="34" charset="0"/>
              </a:rPr>
              <a:t>4</a:t>
            </a:r>
            <a:endParaRPr lang="en-US" sz="1200" dirty="0">
              <a:solidFill>
                <a:schemeClr val="bg2">
                  <a:lumMod val="10000"/>
                </a:schemeClr>
              </a:solidFill>
            </a:endParaRPr>
          </a:p>
        </p:txBody>
      </p:sp>
      <p:grpSp>
        <p:nvGrpSpPr>
          <p:cNvPr id="11" name="Group 10"/>
          <p:cNvGrpSpPr/>
          <p:nvPr/>
        </p:nvGrpSpPr>
        <p:grpSpPr>
          <a:xfrm>
            <a:off x="838200" y="4419600"/>
            <a:ext cx="7467600" cy="685800"/>
            <a:chOff x="838200" y="4419600"/>
            <a:chExt cx="7467600" cy="685800"/>
          </a:xfrm>
        </p:grpSpPr>
        <p:cxnSp>
          <p:nvCxnSpPr>
            <p:cNvPr id="4" name="Straight Connector 3"/>
            <p:cNvCxnSpPr/>
            <p:nvPr/>
          </p:nvCxnSpPr>
          <p:spPr>
            <a:xfrm flipH="1">
              <a:off x="838200" y="5067300"/>
              <a:ext cx="7467600" cy="381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248400" y="4419600"/>
              <a:ext cx="2057400" cy="646331"/>
            </a:xfrm>
            <a:prstGeom prst="rect">
              <a:avLst/>
            </a:prstGeom>
            <a:noFill/>
          </p:spPr>
          <p:txBody>
            <a:bodyPr wrap="square" rtlCol="0">
              <a:spAutoFit/>
            </a:bodyPr>
            <a:lstStyle/>
            <a:p>
              <a:r>
                <a:rPr lang="en-US" dirty="0" smtClean="0">
                  <a:solidFill>
                    <a:schemeClr val="tx2"/>
                  </a:solidFill>
                </a:rPr>
                <a:t>2016 </a:t>
              </a:r>
              <a:r>
                <a:rPr lang="en-US" dirty="0" err="1" smtClean="0">
                  <a:solidFill>
                    <a:schemeClr val="tx2"/>
                  </a:solidFill>
                </a:rPr>
                <a:t>Yunes</a:t>
              </a:r>
              <a:r>
                <a:rPr lang="en-US" dirty="0" smtClean="0">
                  <a:solidFill>
                    <a:schemeClr val="tx2"/>
                  </a:solidFill>
                </a:rPr>
                <a:t> River Average: 1268.4</a:t>
              </a:r>
              <a:endParaRPr lang="en-US" dirty="0">
                <a:solidFill>
                  <a:schemeClr val="tx2"/>
                </a:solidFill>
              </a:endParaRPr>
            </a:p>
          </p:txBody>
        </p:sp>
      </p:grpSp>
    </p:spTree>
    <p:extLst>
      <p:ext uri="{BB962C8B-B14F-4D97-AF65-F5344CB8AC3E}">
        <p14:creationId xmlns:p14="http://schemas.microsoft.com/office/powerpoint/2010/main" val="416532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lnSpcReduction="10000"/>
          </a:bodyPr>
          <a:lstStyle/>
          <a:p>
            <a:pPr lvl="1">
              <a:buFont typeface="Arial" charset="0"/>
              <a:buChar char="•"/>
            </a:pPr>
            <a:r>
              <a:rPr lang="en-US" sz="3600" dirty="0">
                <a:solidFill>
                  <a:schemeClr val="tx2"/>
                </a:solidFill>
              </a:rPr>
              <a:t>In flashy rivers nutrient parameters may be optimal for algae growth, but </a:t>
            </a:r>
            <a:r>
              <a:rPr lang="en-US" sz="3600" dirty="0" smtClean="0">
                <a:solidFill>
                  <a:schemeClr val="tx2"/>
                </a:solidFill>
              </a:rPr>
              <a:t>changes </a:t>
            </a:r>
            <a:r>
              <a:rPr lang="en-US" sz="3600" dirty="0">
                <a:solidFill>
                  <a:schemeClr val="tx2"/>
                </a:solidFill>
              </a:rPr>
              <a:t>in discharges reduce algae </a:t>
            </a:r>
            <a:r>
              <a:rPr lang="en-US" sz="3600" dirty="0" smtClean="0">
                <a:solidFill>
                  <a:schemeClr val="tx2"/>
                </a:solidFill>
              </a:rPr>
              <a:t>growth.</a:t>
            </a:r>
            <a:endParaRPr lang="en-US" sz="3600" dirty="0">
              <a:solidFill>
                <a:schemeClr val="tx2"/>
              </a:solidFill>
            </a:endParaRPr>
          </a:p>
          <a:p>
            <a:pPr lvl="1">
              <a:buFont typeface="Arial" charset="0"/>
              <a:buChar char="•"/>
            </a:pPr>
            <a:r>
              <a:rPr lang="en-US" sz="3600" dirty="0" smtClean="0">
                <a:solidFill>
                  <a:schemeClr val="tx2"/>
                </a:solidFill>
              </a:rPr>
              <a:t>The </a:t>
            </a:r>
            <a:r>
              <a:rPr lang="en-US" sz="3600" dirty="0">
                <a:solidFill>
                  <a:schemeClr val="tx2"/>
                </a:solidFill>
              </a:rPr>
              <a:t>original methodology used was not </a:t>
            </a:r>
            <a:r>
              <a:rPr lang="en-US" sz="3600" dirty="0" smtClean="0">
                <a:solidFill>
                  <a:schemeClr val="tx2"/>
                </a:solidFill>
              </a:rPr>
              <a:t>appropriate.</a:t>
            </a:r>
          </a:p>
          <a:p>
            <a:pPr lvl="1">
              <a:buFont typeface="Arial" charset="0"/>
              <a:buChar char="•"/>
            </a:pPr>
            <a:r>
              <a:rPr lang="en-US" sz="3600" dirty="0">
                <a:solidFill>
                  <a:schemeClr val="tx2"/>
                </a:solidFill>
              </a:rPr>
              <a:t>The initial data bank was established to compare </a:t>
            </a:r>
            <a:r>
              <a:rPr lang="en-US" sz="3600" dirty="0" err="1" smtClean="0">
                <a:solidFill>
                  <a:schemeClr val="tx2"/>
                </a:solidFill>
              </a:rPr>
              <a:t>periphyton</a:t>
            </a:r>
            <a:r>
              <a:rPr lang="en-US" sz="3600" dirty="0" smtClean="0">
                <a:solidFill>
                  <a:schemeClr val="tx2"/>
                </a:solidFill>
              </a:rPr>
              <a:t> </a:t>
            </a:r>
            <a:r>
              <a:rPr lang="en-US" sz="3600" dirty="0">
                <a:solidFill>
                  <a:schemeClr val="tx2"/>
                </a:solidFill>
              </a:rPr>
              <a:t>growth with the dry </a:t>
            </a:r>
            <a:r>
              <a:rPr lang="en-US" sz="3600" dirty="0" smtClean="0">
                <a:solidFill>
                  <a:schemeClr val="tx2"/>
                </a:solidFill>
              </a:rPr>
              <a:t>season 2017.</a:t>
            </a:r>
          </a:p>
          <a:p>
            <a:pPr lvl="1">
              <a:buFont typeface="Arial" charset="0"/>
              <a:buChar char="•"/>
            </a:pPr>
            <a:endParaRPr lang="en-US" sz="3600" dirty="0" smtClean="0">
              <a:solidFill>
                <a:schemeClr val="tx2"/>
              </a:solidFill>
            </a:endParaRPr>
          </a:p>
          <a:p>
            <a:pPr lvl="1">
              <a:buFont typeface="Arial" charset="0"/>
              <a:buChar char="•"/>
            </a:pPr>
            <a:endParaRPr lang="en-US" sz="4000" dirty="0">
              <a:solidFill>
                <a:schemeClr val="tx2"/>
              </a:solidFill>
            </a:endParaRPr>
          </a:p>
        </p:txBody>
      </p:sp>
      <p:sp>
        <p:nvSpPr>
          <p:cNvPr id="4" name="Footer Placeholder 3"/>
          <p:cNvSpPr>
            <a:spLocks noGrp="1"/>
          </p:cNvSpPr>
          <p:nvPr>
            <p:ph type="ftr" sz="quarter" idx="11"/>
          </p:nvPr>
        </p:nvSpPr>
        <p:spPr>
          <a:xfrm rot="16200000">
            <a:off x="6577295" y="3000974"/>
            <a:ext cx="4424681" cy="403931"/>
          </a:xfrm>
        </p:spPr>
        <p:txBody>
          <a:bodyPr/>
          <a:lstStyle/>
          <a:p>
            <a:pPr algn="ctr"/>
            <a:r>
              <a:rPr lang="en-US" sz="1600" b="1" dirty="0" smtClean="0"/>
              <a:t>Funding provided by NSF EPS Grant #1101317</a:t>
            </a:r>
            <a:endParaRPr lang="en-US" sz="1600" b="1" dirty="0"/>
          </a:p>
        </p:txBody>
      </p:sp>
    </p:spTree>
    <p:extLst>
      <p:ext uri="{BB962C8B-B14F-4D97-AF65-F5344CB8AC3E}">
        <p14:creationId xmlns:p14="http://schemas.microsoft.com/office/powerpoint/2010/main" val="2615732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Funding provided by NSF EPS Grant #1101317</a:t>
            </a:r>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0490" y="0"/>
            <a:ext cx="6903020" cy="6858000"/>
          </a:xfrm>
          <a:prstGeom prst="rect">
            <a:avLst/>
          </a:prstGeom>
        </p:spPr>
      </p:pic>
      <p:sp>
        <p:nvSpPr>
          <p:cNvPr id="6" name="Rectangle 5"/>
          <p:cNvSpPr/>
          <p:nvPr/>
        </p:nvSpPr>
        <p:spPr>
          <a:xfrm>
            <a:off x="1268755" y="152400"/>
            <a:ext cx="6606489" cy="923330"/>
          </a:xfrm>
          <a:prstGeom prst="rect">
            <a:avLst/>
          </a:prstGeom>
          <a:solidFill>
            <a:srgbClr val="F8F4EE">
              <a:alpha val="36078"/>
            </a:srgbClr>
          </a:solidFill>
        </p:spPr>
        <p:txBody>
          <a:bodyPr wrap="none" lIns="91440" tIns="45720" rIns="91440" bIns="45720">
            <a:spAutoFit/>
          </a:bodyPr>
          <a:lstStyle/>
          <a:p>
            <a:pPr algn="ctr"/>
            <a:r>
              <a:rPr lang="en-US" sz="5400" b="1" i="1" cap="none" spc="50" dirty="0" smtClean="0">
                <a:ln w="12700" cmpd="sng">
                  <a:solidFill>
                    <a:schemeClr val="accent6">
                      <a:satMod val="120000"/>
                      <a:shade val="80000"/>
                    </a:schemeClr>
                  </a:solidFill>
                  <a:prstDash val="solid"/>
                </a:ln>
                <a:solidFill>
                  <a:srgbClr val="66FF33"/>
                </a:solidFill>
                <a:effectLst>
                  <a:glow rad="53100">
                    <a:schemeClr val="accent6">
                      <a:satMod val="180000"/>
                      <a:alpha val="30000"/>
                    </a:schemeClr>
                  </a:glow>
                </a:effectLst>
              </a:rPr>
              <a:t>Ready for next round!</a:t>
            </a:r>
            <a:endParaRPr lang="en-US" sz="5400" b="1" i="1" cap="none" spc="50" dirty="0">
              <a:ln w="12700" cmpd="sng">
                <a:solidFill>
                  <a:schemeClr val="accent6">
                    <a:satMod val="120000"/>
                    <a:shade val="80000"/>
                  </a:schemeClr>
                </a:solidFill>
                <a:prstDash val="solid"/>
              </a:ln>
              <a:solidFill>
                <a:srgbClr val="66FF33"/>
              </a:solidFill>
              <a:effectLst>
                <a:glow rad="53100">
                  <a:schemeClr val="accent6">
                    <a:satMod val="180000"/>
                    <a:alpha val="30000"/>
                  </a:schemeClr>
                </a:glow>
              </a:effectLst>
            </a:endParaRPr>
          </a:p>
        </p:txBody>
      </p:sp>
      <p:sp>
        <p:nvSpPr>
          <p:cNvPr id="7" name="Rectangle 6"/>
          <p:cNvSpPr/>
          <p:nvPr/>
        </p:nvSpPr>
        <p:spPr>
          <a:xfrm>
            <a:off x="677684" y="5934670"/>
            <a:ext cx="8009116" cy="923330"/>
          </a:xfrm>
          <a:prstGeom prst="rect">
            <a:avLst/>
          </a:prstGeom>
          <a:solidFill>
            <a:srgbClr val="F8F4EE">
              <a:alpha val="36078"/>
            </a:srgbClr>
          </a:solidFill>
        </p:spPr>
        <p:txBody>
          <a:bodyPr wrap="none" lIns="91440" tIns="45720" rIns="91440" bIns="45720">
            <a:spAutoFit/>
          </a:bodyPr>
          <a:lstStyle/>
          <a:p>
            <a:pPr algn="ctr"/>
            <a:r>
              <a:rPr lang="en-US" sz="5400" b="1" i="1" cap="none" spc="50" dirty="0" smtClean="0">
                <a:ln w="12700" cmpd="sng">
                  <a:solidFill>
                    <a:schemeClr val="accent6">
                      <a:satMod val="120000"/>
                      <a:shade val="80000"/>
                    </a:schemeClr>
                  </a:solidFill>
                  <a:prstDash val="solid"/>
                </a:ln>
                <a:solidFill>
                  <a:srgbClr val="66FF33"/>
                </a:solidFill>
                <a:effectLst>
                  <a:glow rad="53100">
                    <a:schemeClr val="accent6">
                      <a:satMod val="180000"/>
                      <a:alpha val="30000"/>
                    </a:schemeClr>
                  </a:glow>
                </a:effectLst>
              </a:rPr>
              <a:t>Thanks for your attention. </a:t>
            </a:r>
            <a:endParaRPr lang="en-US" sz="5400" b="1" i="1" cap="none" spc="50" dirty="0">
              <a:ln w="12700" cmpd="sng">
                <a:solidFill>
                  <a:schemeClr val="accent6">
                    <a:satMod val="120000"/>
                    <a:shade val="80000"/>
                  </a:schemeClr>
                </a:solidFill>
                <a:prstDash val="solid"/>
              </a:ln>
              <a:solidFill>
                <a:srgbClr val="66FF33"/>
              </a:solidFill>
              <a:effectLst>
                <a:glow rad="53100">
                  <a:schemeClr val="accent6">
                    <a:satMod val="180000"/>
                    <a:alpha val="30000"/>
                  </a:schemeClr>
                </a:glow>
              </a:effectLst>
            </a:endParaRPr>
          </a:p>
        </p:txBody>
      </p:sp>
    </p:spTree>
    <p:extLst>
      <p:ext uri="{BB962C8B-B14F-4D97-AF65-F5344CB8AC3E}">
        <p14:creationId xmlns:p14="http://schemas.microsoft.com/office/powerpoint/2010/main" val="37397717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r>
              <a:rPr lang="en-US" sz="1600" dirty="0" err="1" smtClean="0">
                <a:solidFill>
                  <a:srgbClr val="4D4D4D"/>
                </a:solidFill>
              </a:rPr>
              <a:t>Ciales</a:t>
            </a:r>
            <a:r>
              <a:rPr lang="en-US" sz="1600" dirty="0" smtClean="0">
                <a:solidFill>
                  <a:srgbClr val="4D4D4D"/>
                </a:solidFill>
              </a:rPr>
              <a:t> </a:t>
            </a:r>
            <a:r>
              <a:rPr lang="en-US" sz="1600" dirty="0">
                <a:solidFill>
                  <a:srgbClr val="4D4D4D"/>
                </a:solidFill>
              </a:rPr>
              <a:t>(00638) Monthly Climate Average, Puerto </a:t>
            </a:r>
            <a:r>
              <a:rPr lang="en-US" sz="1600" dirty="0" smtClean="0">
                <a:solidFill>
                  <a:srgbClr val="4D4D4D"/>
                </a:solidFill>
              </a:rPr>
              <a:t>Rico. https</a:t>
            </a:r>
            <a:r>
              <a:rPr lang="en-US" sz="1600" dirty="0">
                <a:solidFill>
                  <a:srgbClr val="4D4D4D"/>
                </a:solidFill>
              </a:rPr>
              <a:t>://www.worldweatheronline.com/v2/weather-averages.aspx?q=00638</a:t>
            </a:r>
            <a:endParaRPr lang="en-US" sz="1600" dirty="0" smtClean="0">
              <a:solidFill>
                <a:srgbClr val="4D4D4D"/>
              </a:solidFill>
            </a:endParaRPr>
          </a:p>
          <a:p>
            <a:r>
              <a:rPr lang="en-US" sz="1600" dirty="0">
                <a:solidFill>
                  <a:srgbClr val="4D4D4D"/>
                </a:solidFill>
              </a:rPr>
              <a:t>Droughts and macroinvertebrate community responses in tropical</a:t>
            </a:r>
            <a:br>
              <a:rPr lang="en-US" sz="1600" dirty="0">
                <a:solidFill>
                  <a:srgbClr val="4D4D4D"/>
                </a:solidFill>
              </a:rPr>
            </a:br>
            <a:r>
              <a:rPr lang="en-US" sz="1600" dirty="0">
                <a:solidFill>
                  <a:srgbClr val="4D4D4D"/>
                </a:solidFill>
              </a:rPr>
              <a:t>streams in Puerto </a:t>
            </a:r>
            <a:r>
              <a:rPr lang="en-US" sz="1600" dirty="0" smtClean="0">
                <a:solidFill>
                  <a:srgbClr val="4D4D4D"/>
                </a:solidFill>
              </a:rPr>
              <a:t>Rico. Omar </a:t>
            </a:r>
            <a:r>
              <a:rPr lang="en-US" sz="1600" dirty="0">
                <a:solidFill>
                  <a:srgbClr val="4D4D4D"/>
                </a:solidFill>
              </a:rPr>
              <a:t>Pérez-Reyes1, Todd A. Crowl2, Alan P. Covich3, Alonso Ramirez1 &amp; William McDowell4</a:t>
            </a:r>
          </a:p>
          <a:p>
            <a:r>
              <a:rPr lang="en-US" sz="1600" dirty="0" smtClean="0">
                <a:solidFill>
                  <a:srgbClr val="4D4D4D"/>
                </a:solidFill>
              </a:rPr>
              <a:t>EPA </a:t>
            </a:r>
            <a:r>
              <a:rPr lang="en-US" sz="1600" dirty="0">
                <a:solidFill>
                  <a:srgbClr val="4D4D4D"/>
                </a:solidFill>
              </a:rPr>
              <a:t>600/R-06/126 October 2006 www.epa.gov. Field Operations Manual for Assessing the Hydrologic Permanence and Ecological Condition of Headwater Streams. </a:t>
            </a:r>
          </a:p>
          <a:p>
            <a:r>
              <a:rPr lang="en-US" sz="1600" dirty="0" smtClean="0">
                <a:solidFill>
                  <a:srgbClr val="4D4D4D"/>
                </a:solidFill>
              </a:rPr>
              <a:t>Hernandez</a:t>
            </a:r>
            <a:r>
              <a:rPr lang="en-US" sz="1600" dirty="0">
                <a:solidFill>
                  <a:srgbClr val="4D4D4D"/>
                </a:solidFill>
              </a:rPr>
              <a:t>, Aguirre and Palacio. (2011). Rev. Fac. </a:t>
            </a:r>
            <a:r>
              <a:rPr lang="en-US" sz="1600" dirty="0" err="1">
                <a:solidFill>
                  <a:srgbClr val="4D4D4D"/>
                </a:solidFill>
              </a:rPr>
              <a:t>Ing</a:t>
            </a:r>
            <a:r>
              <a:rPr lang="en-US" sz="1600" dirty="0">
                <a:solidFill>
                  <a:srgbClr val="4D4D4D"/>
                </a:solidFill>
              </a:rPr>
              <a:t>. Univ. Antioquia N.° 60 pp. 159-169. </a:t>
            </a:r>
            <a:r>
              <a:rPr lang="en-US" sz="1600" dirty="0" err="1">
                <a:solidFill>
                  <a:srgbClr val="4D4D4D"/>
                </a:solidFill>
              </a:rPr>
              <a:t>Septiembre</a:t>
            </a:r>
            <a:r>
              <a:rPr lang="en-US" sz="1600" dirty="0">
                <a:solidFill>
                  <a:srgbClr val="4D4D4D"/>
                </a:solidFill>
              </a:rPr>
              <a:t>, 2011. Relationship between chlorophyll a pigment and algal geometric </a:t>
            </a:r>
            <a:r>
              <a:rPr lang="en-US" sz="1600" dirty="0" err="1">
                <a:solidFill>
                  <a:srgbClr val="4D4D4D"/>
                </a:solidFill>
              </a:rPr>
              <a:t>biovolume</a:t>
            </a:r>
            <a:r>
              <a:rPr lang="en-US" sz="1600" dirty="0">
                <a:solidFill>
                  <a:srgbClr val="4D4D4D"/>
                </a:solidFill>
              </a:rPr>
              <a:t> determination in a floodplain lake (</a:t>
            </a:r>
            <a:r>
              <a:rPr lang="en-US" sz="1600" dirty="0" err="1">
                <a:solidFill>
                  <a:srgbClr val="4D4D4D"/>
                </a:solidFill>
              </a:rPr>
              <a:t>Ciénaga</a:t>
            </a:r>
            <a:r>
              <a:rPr lang="en-US" sz="1600" dirty="0">
                <a:solidFill>
                  <a:srgbClr val="4D4D4D"/>
                </a:solidFill>
              </a:rPr>
              <a:t> </a:t>
            </a:r>
            <a:r>
              <a:rPr lang="en-US" sz="1600" dirty="0" err="1">
                <a:solidFill>
                  <a:srgbClr val="4D4D4D"/>
                </a:solidFill>
              </a:rPr>
              <a:t>Ayapel</a:t>
            </a:r>
            <a:r>
              <a:rPr lang="en-US" sz="1600" dirty="0">
                <a:solidFill>
                  <a:srgbClr val="4D4D4D"/>
                </a:solidFill>
              </a:rPr>
              <a:t>, Córdoba-Colombia).</a:t>
            </a:r>
          </a:p>
          <a:p>
            <a:r>
              <a:rPr lang="en-US" sz="1600" dirty="0">
                <a:solidFill>
                  <a:srgbClr val="4D4D4D"/>
                </a:solidFill>
              </a:rPr>
              <a:t>RACC Reference Manual 2016-2017</a:t>
            </a:r>
          </a:p>
          <a:p>
            <a:r>
              <a:rPr lang="en-US" sz="1600" dirty="0" smtClean="0">
                <a:solidFill>
                  <a:srgbClr val="4D4D4D"/>
                </a:solidFill>
              </a:rPr>
              <a:t>Sprague</a:t>
            </a:r>
            <a:r>
              <a:rPr lang="en-US" sz="1600" dirty="0">
                <a:solidFill>
                  <a:srgbClr val="4D4D4D"/>
                </a:solidFill>
              </a:rPr>
              <a:t>, L. and </a:t>
            </a:r>
            <a:r>
              <a:rPr lang="en-US" sz="1600" dirty="0" err="1">
                <a:solidFill>
                  <a:srgbClr val="4D4D4D"/>
                </a:solidFill>
              </a:rPr>
              <a:t>Zuellig</a:t>
            </a:r>
            <a:r>
              <a:rPr lang="en-US" sz="1600" dirty="0">
                <a:solidFill>
                  <a:srgbClr val="4D4D4D"/>
                </a:solidFill>
              </a:rPr>
              <a:t>, R. (2006). Physical, chemicals, and biological characteristics of streams in urbanizing areas near Denver, Colorado.  US Geological Survey, Denver-Colorado</a:t>
            </a:r>
          </a:p>
          <a:p>
            <a:r>
              <a:rPr lang="en-US" sz="1600" dirty="0">
                <a:solidFill>
                  <a:srgbClr val="4D4D4D"/>
                </a:solidFill>
              </a:rPr>
              <a:t>Trinidad, Matias and </a:t>
            </a:r>
            <a:r>
              <a:rPr lang="en-US" sz="1600" dirty="0" err="1">
                <a:solidFill>
                  <a:srgbClr val="4D4D4D"/>
                </a:solidFill>
              </a:rPr>
              <a:t>Quiles</a:t>
            </a:r>
            <a:r>
              <a:rPr lang="en-US" sz="1600" dirty="0">
                <a:solidFill>
                  <a:srgbClr val="4D4D4D"/>
                </a:solidFill>
              </a:rPr>
              <a:t> (2016). Effects of agricultural activities on </a:t>
            </a:r>
            <a:r>
              <a:rPr lang="en-US" sz="1600" dirty="0" err="1">
                <a:solidFill>
                  <a:srgbClr val="4D4D4D"/>
                </a:solidFill>
              </a:rPr>
              <a:t>physico</a:t>
            </a:r>
            <a:r>
              <a:rPr lang="en-US" sz="1600" dirty="0">
                <a:solidFill>
                  <a:srgbClr val="4D4D4D"/>
                </a:solidFill>
              </a:rPr>
              <a:t>-chemical parameters and benthic </a:t>
            </a:r>
            <a:r>
              <a:rPr lang="en-US" sz="1600" dirty="0" err="1">
                <a:solidFill>
                  <a:srgbClr val="4D4D4D"/>
                </a:solidFill>
              </a:rPr>
              <a:t>macroarthropods</a:t>
            </a:r>
            <a:r>
              <a:rPr lang="en-US" sz="1600" dirty="0">
                <a:solidFill>
                  <a:srgbClr val="4D4D4D"/>
                </a:solidFill>
              </a:rPr>
              <a:t>. </a:t>
            </a:r>
            <a:r>
              <a:rPr lang="en-US" sz="1600" dirty="0" err="1">
                <a:solidFill>
                  <a:srgbClr val="4D4D4D"/>
                </a:solidFill>
              </a:rPr>
              <a:t>EPSCoR</a:t>
            </a:r>
            <a:r>
              <a:rPr lang="en-US" sz="1600" dirty="0">
                <a:solidFill>
                  <a:srgbClr val="4D4D4D"/>
                </a:solidFill>
              </a:rPr>
              <a:t> Stream Project</a:t>
            </a:r>
          </a:p>
          <a:p>
            <a:endParaRPr lang="en-US" sz="1600" dirty="0" smtClean="0">
              <a:solidFill>
                <a:srgbClr val="4D4D4D"/>
              </a:solidFill>
            </a:endParaRPr>
          </a:p>
        </p:txBody>
      </p:sp>
      <p:sp>
        <p:nvSpPr>
          <p:cNvPr id="4" name="Footer Placeholder 3"/>
          <p:cNvSpPr>
            <a:spLocks noGrp="1"/>
          </p:cNvSpPr>
          <p:nvPr>
            <p:ph type="ftr" sz="quarter" idx="11"/>
          </p:nvPr>
        </p:nvSpPr>
        <p:spPr>
          <a:xfrm rot="16200000">
            <a:off x="6691595" y="3115274"/>
            <a:ext cx="4196081" cy="403931"/>
          </a:xfrm>
        </p:spPr>
        <p:txBody>
          <a:bodyPr/>
          <a:lstStyle/>
          <a:p>
            <a:pPr algn="ctr"/>
            <a:r>
              <a:rPr lang="en-US" sz="1600" b="1" dirty="0" smtClean="0"/>
              <a:t>Funding provided by NSF EPS Grant #1101317</a:t>
            </a:r>
            <a:endParaRPr lang="en-US" sz="1600" b="1" dirty="0"/>
          </a:p>
        </p:txBody>
      </p:sp>
    </p:spTree>
    <p:extLst>
      <p:ext uri="{BB962C8B-B14F-4D97-AF65-F5344CB8AC3E}">
        <p14:creationId xmlns:p14="http://schemas.microsoft.com/office/powerpoint/2010/main" val="4915205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Acknowledgments</a:t>
            </a:r>
            <a:endParaRPr lang="en-US" dirty="0"/>
          </a:p>
        </p:txBody>
      </p:sp>
      <p:pic>
        <p:nvPicPr>
          <p:cNvPr id="1026" name="Picture 2" descr="C:\Users\estudiante\Documents\nsf logo.jpg"/>
          <p:cNvPicPr>
            <a:picLocks noGrp="1" noChangeAspect="1" noChangeArrowheads="1"/>
          </p:cNvPicPr>
          <p:nvPr>
            <p:ph sz="half" idx="1"/>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6927" y="5839138"/>
            <a:ext cx="926690" cy="93227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76200" y="1536192"/>
            <a:ext cx="8458201" cy="4590288"/>
          </a:xfrm>
        </p:spPr>
        <p:txBody>
          <a:bodyPr/>
          <a:lstStyle/>
          <a:p>
            <a:r>
              <a:rPr lang="es-PR" dirty="0" smtClean="0">
                <a:solidFill>
                  <a:schemeClr val="bg2">
                    <a:lumMod val="10000"/>
                  </a:schemeClr>
                </a:solidFill>
                <a:latin typeface="Cambria" panose="02040503050406030204" pitchFamily="18" charset="0"/>
              </a:rPr>
              <a:t>Mr. Juan Carlos Delgado – </a:t>
            </a:r>
            <a:r>
              <a:rPr lang="es-PR" dirty="0" err="1" smtClean="0">
                <a:solidFill>
                  <a:schemeClr val="bg2">
                    <a:lumMod val="10000"/>
                  </a:schemeClr>
                </a:solidFill>
                <a:latin typeface="Cambria" panose="02040503050406030204" pitchFamily="18" charset="0"/>
              </a:rPr>
              <a:t>Land</a:t>
            </a:r>
            <a:r>
              <a:rPr lang="es-PR" dirty="0" smtClean="0">
                <a:solidFill>
                  <a:schemeClr val="bg2">
                    <a:lumMod val="10000"/>
                  </a:schemeClr>
                </a:solidFill>
                <a:latin typeface="Cambria" panose="02040503050406030204" pitchFamily="18" charset="0"/>
              </a:rPr>
              <a:t> </a:t>
            </a:r>
            <a:r>
              <a:rPr lang="es-PR" dirty="0" err="1" smtClean="0">
                <a:solidFill>
                  <a:schemeClr val="bg2">
                    <a:lumMod val="10000"/>
                  </a:schemeClr>
                </a:solidFill>
                <a:latin typeface="Cambria" panose="02040503050406030204" pitchFamily="18" charset="0"/>
              </a:rPr>
              <a:t>Owner</a:t>
            </a:r>
            <a:r>
              <a:rPr lang="es-PR" dirty="0" smtClean="0">
                <a:solidFill>
                  <a:schemeClr val="bg2">
                    <a:lumMod val="10000"/>
                  </a:schemeClr>
                </a:solidFill>
                <a:latin typeface="Cambria" panose="02040503050406030204" pitchFamily="18" charset="0"/>
              </a:rPr>
              <a:t> </a:t>
            </a:r>
          </a:p>
          <a:p>
            <a:r>
              <a:rPr lang="es-PR" dirty="0" smtClean="0">
                <a:solidFill>
                  <a:schemeClr val="bg2">
                    <a:lumMod val="10000"/>
                  </a:schemeClr>
                </a:solidFill>
                <a:latin typeface="Cambria" panose="02040503050406030204" pitchFamily="18" charset="0"/>
              </a:rPr>
              <a:t>Omar </a:t>
            </a:r>
            <a:r>
              <a:rPr lang="es-PR" dirty="0">
                <a:solidFill>
                  <a:schemeClr val="bg2">
                    <a:lumMod val="10000"/>
                  </a:schemeClr>
                </a:solidFill>
                <a:latin typeface="Cambria" panose="02040503050406030204" pitchFamily="18" charset="0"/>
              </a:rPr>
              <a:t>Pérez, PhD. </a:t>
            </a:r>
            <a:r>
              <a:rPr lang="es-PR" dirty="0" err="1">
                <a:solidFill>
                  <a:schemeClr val="bg2">
                    <a:lumMod val="10000"/>
                  </a:schemeClr>
                </a:solidFill>
                <a:latin typeface="Cambria" panose="02040503050406030204" pitchFamily="18" charset="0"/>
              </a:rPr>
              <a:t>University</a:t>
            </a:r>
            <a:r>
              <a:rPr lang="es-PR" dirty="0">
                <a:solidFill>
                  <a:schemeClr val="bg2">
                    <a:lumMod val="10000"/>
                  </a:schemeClr>
                </a:solidFill>
                <a:latin typeface="Cambria" panose="02040503050406030204" pitchFamily="18" charset="0"/>
              </a:rPr>
              <a:t> of PR</a:t>
            </a:r>
          </a:p>
          <a:p>
            <a:r>
              <a:rPr lang="es-PR" dirty="0">
                <a:solidFill>
                  <a:schemeClr val="bg2">
                    <a:lumMod val="10000"/>
                  </a:schemeClr>
                </a:solidFill>
                <a:latin typeface="Cambria" panose="02040503050406030204" pitchFamily="18" charset="0"/>
              </a:rPr>
              <a:t>Prof. Rose Trinidad </a:t>
            </a:r>
            <a:r>
              <a:rPr lang="es-PR" dirty="0" smtClean="0">
                <a:solidFill>
                  <a:schemeClr val="bg2">
                    <a:lumMod val="10000"/>
                  </a:schemeClr>
                </a:solidFill>
                <a:latin typeface="Cambria" panose="02040503050406030204" pitchFamily="18" charset="0"/>
              </a:rPr>
              <a:t>&amp; </a:t>
            </a:r>
            <a:r>
              <a:rPr lang="es-PR" dirty="0" err="1">
                <a:solidFill>
                  <a:schemeClr val="bg2">
                    <a:lumMod val="10000"/>
                  </a:schemeClr>
                </a:solidFill>
                <a:latin typeface="Cambria" panose="02040503050406030204" pitchFamily="18" charset="0"/>
              </a:rPr>
              <a:t>t</a:t>
            </a:r>
            <a:r>
              <a:rPr lang="es-PR" dirty="0" err="1" smtClean="0">
                <a:solidFill>
                  <a:schemeClr val="bg2">
                    <a:lumMod val="10000"/>
                  </a:schemeClr>
                </a:solidFill>
                <a:latin typeface="Cambria" panose="02040503050406030204" pitchFamily="18" charset="0"/>
              </a:rPr>
              <a:t>eam</a:t>
            </a:r>
            <a:r>
              <a:rPr lang="es-PR" dirty="0" smtClean="0">
                <a:solidFill>
                  <a:schemeClr val="bg2">
                    <a:lumMod val="10000"/>
                  </a:schemeClr>
                </a:solidFill>
                <a:latin typeface="Cambria" panose="02040503050406030204" pitchFamily="18" charset="0"/>
              </a:rPr>
              <a:t> </a:t>
            </a:r>
            <a:r>
              <a:rPr lang="es-PR" dirty="0" err="1" smtClean="0">
                <a:solidFill>
                  <a:schemeClr val="bg2">
                    <a:lumMod val="10000"/>
                  </a:schemeClr>
                </a:solidFill>
                <a:latin typeface="Cambria" panose="02040503050406030204" pitchFamily="18" charset="0"/>
              </a:rPr>
              <a:t>members</a:t>
            </a:r>
            <a:r>
              <a:rPr lang="es-PR" dirty="0" smtClean="0">
                <a:solidFill>
                  <a:schemeClr val="bg2">
                    <a:lumMod val="10000"/>
                  </a:schemeClr>
                </a:solidFill>
                <a:latin typeface="Cambria" panose="02040503050406030204" pitchFamily="18" charset="0"/>
              </a:rPr>
              <a:t> </a:t>
            </a:r>
            <a:r>
              <a:rPr lang="es-PR" dirty="0">
                <a:solidFill>
                  <a:schemeClr val="bg2">
                    <a:lumMod val="10000"/>
                  </a:schemeClr>
                </a:solidFill>
                <a:latin typeface="Cambria" panose="02040503050406030204" pitchFamily="18" charset="0"/>
              </a:rPr>
              <a:t>JPL- HS</a:t>
            </a:r>
          </a:p>
          <a:p>
            <a:r>
              <a:rPr lang="es-PR" dirty="0" smtClean="0">
                <a:solidFill>
                  <a:schemeClr val="bg2">
                    <a:lumMod val="10000"/>
                  </a:schemeClr>
                </a:solidFill>
                <a:latin typeface="Cambria" panose="02040503050406030204" pitchFamily="18" charset="0"/>
              </a:rPr>
              <a:t>Noelia Báez, </a:t>
            </a:r>
            <a:r>
              <a:rPr lang="es-PR" dirty="0" err="1" smtClean="0">
                <a:solidFill>
                  <a:schemeClr val="bg2">
                    <a:lumMod val="10000"/>
                  </a:schemeClr>
                </a:solidFill>
                <a:latin typeface="Cambria" panose="02040503050406030204" pitchFamily="18" charset="0"/>
              </a:rPr>
              <a:t>Luquillo</a:t>
            </a:r>
            <a:r>
              <a:rPr lang="es-PR" dirty="0" smtClean="0">
                <a:solidFill>
                  <a:schemeClr val="bg2">
                    <a:lumMod val="10000"/>
                  </a:schemeClr>
                </a:solidFill>
                <a:latin typeface="Cambria" panose="02040503050406030204" pitchFamily="18" charset="0"/>
              </a:rPr>
              <a:t> LTER </a:t>
            </a:r>
            <a:r>
              <a:rPr lang="es-PR" dirty="0" err="1" smtClean="0">
                <a:solidFill>
                  <a:schemeClr val="bg2">
                    <a:lumMod val="10000"/>
                  </a:schemeClr>
                </a:solidFill>
                <a:latin typeface="Cambria" panose="02040503050406030204" pitchFamily="18" charset="0"/>
              </a:rPr>
              <a:t>Schoolyard</a:t>
            </a:r>
            <a:r>
              <a:rPr lang="es-PR" dirty="0">
                <a:solidFill>
                  <a:schemeClr val="bg2">
                    <a:lumMod val="10000"/>
                  </a:schemeClr>
                </a:solidFill>
                <a:latin typeface="Cambria" panose="02040503050406030204" pitchFamily="18" charset="0"/>
              </a:rPr>
              <a:t> </a:t>
            </a:r>
            <a:r>
              <a:rPr lang="es-PR" dirty="0" err="1" smtClean="0">
                <a:solidFill>
                  <a:schemeClr val="bg2">
                    <a:lumMod val="10000"/>
                  </a:schemeClr>
                </a:solidFill>
                <a:latin typeface="Cambria" panose="02040503050406030204" pitchFamily="18" charset="0"/>
              </a:rPr>
              <a:t>Coordinator</a:t>
            </a:r>
            <a:r>
              <a:rPr lang="es-PR" dirty="0" smtClean="0">
                <a:solidFill>
                  <a:schemeClr val="bg2">
                    <a:lumMod val="10000"/>
                  </a:schemeClr>
                </a:solidFill>
                <a:latin typeface="Cambria" panose="02040503050406030204" pitchFamily="18" charset="0"/>
              </a:rPr>
              <a:t> </a:t>
            </a:r>
          </a:p>
          <a:p>
            <a:r>
              <a:rPr lang="es-PR" dirty="0" smtClean="0">
                <a:solidFill>
                  <a:schemeClr val="bg2">
                    <a:lumMod val="10000"/>
                  </a:schemeClr>
                </a:solidFill>
                <a:latin typeface="Cambria" panose="02040503050406030204" pitchFamily="18" charset="0"/>
              </a:rPr>
              <a:t>Alonso Ramírez, PhD. </a:t>
            </a:r>
            <a:r>
              <a:rPr lang="es-PR" dirty="0" err="1" smtClean="0">
                <a:solidFill>
                  <a:schemeClr val="bg2">
                    <a:lumMod val="10000"/>
                  </a:schemeClr>
                </a:solidFill>
                <a:latin typeface="Cambria" panose="02040503050406030204" pitchFamily="18" charset="0"/>
              </a:rPr>
              <a:t>University</a:t>
            </a:r>
            <a:r>
              <a:rPr lang="es-PR" dirty="0" smtClean="0">
                <a:solidFill>
                  <a:schemeClr val="bg2">
                    <a:lumMod val="10000"/>
                  </a:schemeClr>
                </a:solidFill>
                <a:latin typeface="Cambria" panose="02040503050406030204" pitchFamily="18" charset="0"/>
              </a:rPr>
              <a:t> of PR</a:t>
            </a:r>
          </a:p>
          <a:p>
            <a:r>
              <a:rPr lang="es-PR" dirty="0" err="1" smtClean="0">
                <a:solidFill>
                  <a:schemeClr val="bg2">
                    <a:lumMod val="10000"/>
                  </a:schemeClr>
                </a:solidFill>
                <a:latin typeface="Cambria" panose="02040503050406030204" pitchFamily="18" charset="0"/>
              </a:rPr>
              <a:t>ESPCoR</a:t>
            </a:r>
            <a:r>
              <a:rPr lang="es-PR" dirty="0" smtClean="0">
                <a:solidFill>
                  <a:schemeClr val="bg2">
                    <a:lumMod val="10000"/>
                  </a:schemeClr>
                </a:solidFill>
                <a:latin typeface="Cambria" panose="02040503050406030204" pitchFamily="18" charset="0"/>
              </a:rPr>
              <a:t> </a:t>
            </a:r>
            <a:r>
              <a:rPr lang="es-PR" dirty="0">
                <a:solidFill>
                  <a:schemeClr val="bg2">
                    <a:lumMod val="10000"/>
                  </a:schemeClr>
                </a:solidFill>
                <a:latin typeface="Cambria" panose="02040503050406030204" pitchFamily="18" charset="0"/>
              </a:rPr>
              <a:t>, </a:t>
            </a:r>
            <a:r>
              <a:rPr lang="es-PR" dirty="0" smtClean="0">
                <a:solidFill>
                  <a:schemeClr val="bg2">
                    <a:lumMod val="10000"/>
                  </a:schemeClr>
                </a:solidFill>
                <a:latin typeface="Cambria" panose="02040503050406030204" pitchFamily="18" charset="0"/>
              </a:rPr>
              <a:t>VT </a:t>
            </a:r>
            <a:endParaRPr lang="es-PR" dirty="0">
              <a:solidFill>
                <a:schemeClr val="bg2">
                  <a:lumMod val="10000"/>
                </a:schemeClr>
              </a:solidFill>
              <a:latin typeface="Cambria" panose="02040503050406030204" pitchFamily="18" charset="0"/>
            </a:endParaRPr>
          </a:p>
          <a:p>
            <a:endParaRPr lang="es-PR" dirty="0">
              <a:solidFill>
                <a:schemeClr val="bg2">
                  <a:lumMod val="10000"/>
                </a:schemeClr>
              </a:solidFill>
              <a:latin typeface="Cambria" panose="02040503050406030204" pitchFamily="18" charset="0"/>
            </a:endParaRPr>
          </a:p>
        </p:txBody>
      </p:sp>
      <p:sp>
        <p:nvSpPr>
          <p:cNvPr id="9" name="Footer Placeholder 8"/>
          <p:cNvSpPr>
            <a:spLocks noGrp="1"/>
          </p:cNvSpPr>
          <p:nvPr>
            <p:ph type="ftr" sz="quarter" idx="11"/>
          </p:nvPr>
        </p:nvSpPr>
        <p:spPr>
          <a:xfrm rot="16200000">
            <a:off x="6501095" y="2924774"/>
            <a:ext cx="4577081" cy="403931"/>
          </a:xfrm>
        </p:spPr>
        <p:txBody>
          <a:bodyPr/>
          <a:lstStyle/>
          <a:p>
            <a:pPr algn="ctr"/>
            <a:r>
              <a:rPr lang="en-US" sz="1800" b="1" dirty="0" smtClean="0"/>
              <a:t>Funding</a:t>
            </a:r>
            <a:r>
              <a:rPr lang="en-US" sz="1600" b="1" dirty="0" smtClean="0"/>
              <a:t> provided by NSF EPS Grant #1101317</a:t>
            </a:r>
            <a:endParaRPr lang="en-US" sz="1600" b="1" dirty="0"/>
          </a:p>
        </p:txBody>
      </p:sp>
      <p:pic>
        <p:nvPicPr>
          <p:cNvPr id="1027" name="Picture 3"/>
          <p:cNvPicPr>
            <a:picLocks noChangeAspect="1" noChangeArrowheads="1"/>
          </p:cNvPicPr>
          <p:nvPr/>
        </p:nvPicPr>
        <p:blipFill>
          <a:blip r:embed="rId3"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3276600" y="6085610"/>
            <a:ext cx="112372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http://www.uvm.edu/~epscor/ds/secure_dir_007.php?file=.staff/open/cwdd/Logos/CWDD_color.png"/>
          <p:cNvPicPr>
            <a:picLocks noChangeAspect="1" noChangeArrowheads="1"/>
          </p:cNvPicPr>
          <p:nvPr/>
        </p:nvPicPr>
        <p:blipFill>
          <a:blip r:embed="rId4" cstate="email">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1244844" y="6189519"/>
            <a:ext cx="1810083"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epscor.w3.uvm.edu/2/sites/default/files/generic_upload_public/RACC-logo-color_lg.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24400" y="6014851"/>
            <a:ext cx="2233674" cy="78426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estudiante\Pictures\CIAM 15 AÑOS\logo ciam 2016 web.pn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62800" y="5887549"/>
            <a:ext cx="1096659" cy="93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2294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4" name="Footer Placeholder 3"/>
          <p:cNvSpPr>
            <a:spLocks noGrp="1"/>
          </p:cNvSpPr>
          <p:nvPr>
            <p:ph type="ftr" sz="quarter" idx="11"/>
          </p:nvPr>
        </p:nvSpPr>
        <p:spPr>
          <a:xfrm rot="16200000">
            <a:off x="6977310" y="3439160"/>
            <a:ext cx="3586481" cy="365760"/>
          </a:xfrm>
        </p:spPr>
        <p:txBody>
          <a:bodyPr/>
          <a:lstStyle/>
          <a:p>
            <a:r>
              <a:rPr lang="en-US" sz="1400" b="1" dirty="0" smtClean="0"/>
              <a:t>Funding provided by NSF EPS Grant #1101317</a:t>
            </a:r>
            <a:endParaRPr lang="en-US" sz="1400" b="1" dirty="0"/>
          </a:p>
        </p:txBody>
      </p:sp>
      <p:pic>
        <p:nvPicPr>
          <p:cNvPr id="3074" name="Picture 2" descr="F:\IMG_7159.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6252" r="1516"/>
          <a:stretch/>
        </p:blipFill>
        <p:spPr bwMode="auto">
          <a:xfrm>
            <a:off x="304800" y="1371600"/>
            <a:ext cx="7279341" cy="4642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0931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692" y="77210"/>
            <a:ext cx="7620000" cy="715962"/>
          </a:xfrm>
        </p:spPr>
        <p:txBody>
          <a:bodyPr/>
          <a:lstStyle/>
          <a:p>
            <a:pPr algn="ctr"/>
            <a:r>
              <a:rPr lang="en-US" dirty="0" smtClean="0"/>
              <a:t>JPL ELLIOT’S TEAM</a:t>
            </a:r>
            <a:endParaRPr lang="en-US" dirty="0"/>
          </a:p>
        </p:txBody>
      </p:sp>
      <p:sp>
        <p:nvSpPr>
          <p:cNvPr id="4" name="Footer Placeholder 3"/>
          <p:cNvSpPr>
            <a:spLocks noGrp="1"/>
          </p:cNvSpPr>
          <p:nvPr>
            <p:ph type="ftr" sz="quarter" idx="11"/>
          </p:nvPr>
        </p:nvSpPr>
        <p:spPr>
          <a:xfrm rot="16200000">
            <a:off x="6889915" y="3351765"/>
            <a:ext cx="3761272" cy="365760"/>
          </a:xfrm>
        </p:spPr>
        <p:txBody>
          <a:bodyPr/>
          <a:lstStyle/>
          <a:p>
            <a:r>
              <a:rPr lang="en-US" sz="1600" dirty="0" smtClean="0"/>
              <a:t>Funding</a:t>
            </a:r>
            <a:r>
              <a:rPr lang="en-US" sz="1400" dirty="0" smtClean="0"/>
              <a:t> provided by NSF EPS Grant #1101317</a:t>
            </a:r>
            <a:endParaRPr lang="en-US" sz="1400" dirty="0"/>
          </a:p>
        </p:txBody>
      </p:sp>
      <p:pic>
        <p:nvPicPr>
          <p:cNvPr id="2052" name="Picture 4" descr="C:\Users\estudiante\Pictures\Vermont\IMG_7225.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3997036"/>
            <a:ext cx="3276600" cy="2667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060" name="Picture 12" descr="C:\Users\estudiante\Pictures\Vermont\IMG_7874.JP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24091" y="1316182"/>
            <a:ext cx="2314033" cy="17355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2" name="Picture 2" descr="G:\act\IMG_7605.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rot="5400000">
            <a:off x="5164628" y="3826972"/>
            <a:ext cx="2549236" cy="31248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98818" y="813954"/>
            <a:ext cx="3429000" cy="26984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248589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1020762"/>
          </a:xfrm>
        </p:spPr>
        <p:txBody>
          <a:bodyPr/>
          <a:lstStyle/>
          <a:p>
            <a:pPr algn="ctr"/>
            <a:r>
              <a:rPr lang="en-US" dirty="0" smtClean="0"/>
              <a:t>Study area background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51876216"/>
              </p:ext>
            </p:extLst>
          </p:nvPr>
        </p:nvGraphicFramePr>
        <p:xfrm>
          <a:off x="381000" y="1295400"/>
          <a:ext cx="7620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a:xfrm rot="16200000">
            <a:off x="6577296" y="3000974"/>
            <a:ext cx="4424680" cy="403931"/>
          </a:xfrm>
        </p:spPr>
        <p:txBody>
          <a:bodyPr/>
          <a:lstStyle/>
          <a:p>
            <a:r>
              <a:rPr lang="en-US" sz="1400" b="1" dirty="0" smtClean="0"/>
              <a:t>Funding provided by NSF EPS Grant #1101317</a:t>
            </a:r>
            <a:endParaRPr lang="en-US" sz="1400" b="1" dirty="0"/>
          </a:p>
        </p:txBody>
      </p:sp>
    </p:spTree>
    <p:extLst>
      <p:ext uri="{BB962C8B-B14F-4D97-AF65-F5344CB8AC3E}">
        <p14:creationId xmlns:p14="http://schemas.microsoft.com/office/powerpoint/2010/main" val="6076173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2472"/>
            <a:ext cx="8153400" cy="1096962"/>
          </a:xfrm>
        </p:spPr>
        <p:txBody>
          <a:bodyPr/>
          <a:lstStyle/>
          <a:p>
            <a:r>
              <a:rPr lang="en-US" sz="4000" dirty="0" smtClean="0"/>
              <a:t>Problem Statement and Hypothesis</a:t>
            </a:r>
            <a:endParaRPr lang="en-US" sz="4000" dirty="0"/>
          </a:p>
        </p:txBody>
      </p:sp>
      <p:sp>
        <p:nvSpPr>
          <p:cNvPr id="5" name="Content Placeholder 4"/>
          <p:cNvSpPr>
            <a:spLocks noGrp="1"/>
          </p:cNvSpPr>
          <p:nvPr>
            <p:ph sz="half" idx="1"/>
          </p:nvPr>
        </p:nvSpPr>
        <p:spPr>
          <a:xfrm>
            <a:off x="304800" y="1066800"/>
            <a:ext cx="2868305" cy="5415939"/>
          </a:xfrm>
        </p:spPr>
        <p:txBody>
          <a:bodyPr>
            <a:normAutofit fontScale="85000" lnSpcReduction="20000"/>
          </a:bodyPr>
          <a:lstStyle/>
          <a:p>
            <a:pPr marL="114300" indent="0">
              <a:buNone/>
            </a:pP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PROBLEM</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marL="114300" indent="0">
              <a:buNone/>
            </a:pPr>
            <a:endParaRPr lang="en-US" sz="3000" b="1" dirty="0" smtClean="0">
              <a:solidFill>
                <a:schemeClr val="bg2">
                  <a:lumMod val="10000"/>
                </a:schemeClr>
              </a:solidFill>
            </a:endParaRPr>
          </a:p>
          <a:p>
            <a:pPr marL="114300" indent="0">
              <a:buNone/>
            </a:pPr>
            <a:r>
              <a:rPr lang="en-US" sz="3000" b="1" dirty="0" smtClean="0">
                <a:solidFill>
                  <a:schemeClr val="bg2">
                    <a:lumMod val="10000"/>
                  </a:schemeClr>
                </a:solidFill>
              </a:rPr>
              <a:t>Is </a:t>
            </a:r>
            <a:r>
              <a:rPr lang="en-US" sz="3000" b="1" dirty="0">
                <a:solidFill>
                  <a:schemeClr val="bg2">
                    <a:lumMod val="10000"/>
                  </a:schemeClr>
                </a:solidFill>
              </a:rPr>
              <a:t>the increase in discharge the variable responsible for algae </a:t>
            </a:r>
            <a:r>
              <a:rPr lang="en-US" sz="3000" b="1" dirty="0" smtClean="0">
                <a:solidFill>
                  <a:schemeClr val="bg2">
                    <a:lumMod val="10000"/>
                  </a:schemeClr>
                </a:solidFill>
              </a:rPr>
              <a:t>reduction</a:t>
            </a:r>
            <a:r>
              <a:rPr lang="en-US" dirty="0" smtClean="0">
                <a:solidFill>
                  <a:schemeClr val="bg2">
                    <a:lumMod val="10000"/>
                  </a:schemeClr>
                </a:solidFill>
              </a:rPr>
              <a:t>?</a:t>
            </a:r>
          </a:p>
          <a:p>
            <a:pPr marL="114300" indent="0">
              <a:buNone/>
            </a:pPr>
            <a:endParaRPr lang="en-US" dirty="0" smtClean="0">
              <a:solidFill>
                <a:schemeClr val="bg2">
                  <a:lumMod val="10000"/>
                </a:schemeClr>
              </a:solidFill>
            </a:endParaRPr>
          </a:p>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Hypothesis</a:t>
            </a:r>
          </a:p>
          <a:p>
            <a:pPr marL="114300" indent="0">
              <a:buNone/>
            </a:pPr>
            <a:endParaRPr lang="en-US" dirty="0" smtClean="0">
              <a:solidFill>
                <a:schemeClr val="bg2">
                  <a:lumMod val="10000"/>
                </a:schemeClr>
              </a:solidFill>
            </a:endParaRPr>
          </a:p>
          <a:p>
            <a:pPr marL="114300" indent="0">
              <a:buNone/>
            </a:pPr>
            <a:r>
              <a:rPr lang="en-US" sz="3000" b="1" dirty="0" smtClean="0">
                <a:solidFill>
                  <a:schemeClr val="bg2">
                    <a:lumMod val="10000"/>
                  </a:schemeClr>
                </a:solidFill>
              </a:rPr>
              <a:t>If rains </a:t>
            </a:r>
            <a:r>
              <a:rPr lang="en-US" sz="3000" b="1" dirty="0">
                <a:solidFill>
                  <a:schemeClr val="bg2">
                    <a:lumMod val="10000"/>
                  </a:schemeClr>
                </a:solidFill>
              </a:rPr>
              <a:t>and discharges increase, then algae biomass </a:t>
            </a:r>
            <a:r>
              <a:rPr lang="en-US" sz="3000" b="1" dirty="0" smtClean="0">
                <a:solidFill>
                  <a:schemeClr val="bg2">
                    <a:lumMod val="10000"/>
                  </a:schemeClr>
                </a:solidFill>
              </a:rPr>
              <a:t>decreases.</a:t>
            </a:r>
            <a:endParaRPr lang="en-US" sz="3000" b="1" dirty="0">
              <a:solidFill>
                <a:schemeClr val="bg2">
                  <a:lumMod val="10000"/>
                </a:schemeClr>
              </a:solidFill>
            </a:endParaRPr>
          </a:p>
          <a:p>
            <a:endParaRPr lang="es-PR" dirty="0">
              <a:solidFill>
                <a:schemeClr val="bg2">
                  <a:lumMod val="10000"/>
                </a:schemeClr>
              </a:solidFill>
            </a:endParaRPr>
          </a:p>
        </p:txBody>
      </p:sp>
      <p:sp>
        <p:nvSpPr>
          <p:cNvPr id="4" name="Footer Placeholder 3"/>
          <p:cNvSpPr>
            <a:spLocks noGrp="1"/>
          </p:cNvSpPr>
          <p:nvPr>
            <p:ph type="ftr" sz="quarter" idx="11"/>
          </p:nvPr>
        </p:nvSpPr>
        <p:spPr>
          <a:xfrm rot="16200000">
            <a:off x="6583681" y="2941319"/>
            <a:ext cx="4419600" cy="365760"/>
          </a:xfrm>
        </p:spPr>
        <p:txBody>
          <a:bodyPr/>
          <a:lstStyle/>
          <a:p>
            <a:r>
              <a:rPr lang="en-US" sz="1400" b="1" dirty="0" smtClean="0"/>
              <a:t>Funding provided by NSF EPS Grant #1101317</a:t>
            </a:r>
            <a:endParaRPr lang="en-US" sz="1400" b="1" dirty="0"/>
          </a:p>
        </p:txBody>
      </p:sp>
      <p:pic>
        <p:nvPicPr>
          <p:cNvPr id="1027" name="Picture 3" descr="C:\Users\CIAM\Desktop\epscor reserach 2016_17\EPSCoR 2017referencias\20161117_132802.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3325505" y="1194179"/>
            <a:ext cx="5173639" cy="29227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IAM\Desktop\epscor reserach 2016_17\EPSCoR 2017referencias\20161117_135221.jp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l="25074" t="21011" r="18643" b="28773"/>
          <a:stretch/>
        </p:blipFill>
        <p:spPr bwMode="auto">
          <a:xfrm>
            <a:off x="3325505" y="3886201"/>
            <a:ext cx="5173638" cy="2596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010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R" dirty="0" err="1" smtClean="0"/>
              <a:t>Objectives</a:t>
            </a:r>
            <a:endParaRPr lang="es-PR" dirty="0"/>
          </a:p>
        </p:txBody>
      </p:sp>
      <p:sp>
        <p:nvSpPr>
          <p:cNvPr id="6" name="Content Placeholder 5"/>
          <p:cNvSpPr>
            <a:spLocks noGrp="1"/>
          </p:cNvSpPr>
          <p:nvPr>
            <p:ph idx="1"/>
          </p:nvPr>
        </p:nvSpPr>
        <p:spPr>
          <a:xfrm>
            <a:off x="533400" y="1219200"/>
            <a:ext cx="7620000" cy="4800600"/>
          </a:xfrm>
        </p:spPr>
        <p:txBody>
          <a:bodyPr>
            <a:normAutofit/>
          </a:bodyPr>
          <a:lstStyle/>
          <a:p>
            <a:pPr>
              <a:lnSpc>
                <a:spcPct val="150000"/>
              </a:lnSpc>
            </a:pPr>
            <a:r>
              <a:rPr lang="es-PR" sz="2800" dirty="0" err="1" smtClean="0">
                <a:solidFill>
                  <a:schemeClr val="tx2"/>
                </a:solidFill>
              </a:rPr>
              <a:t>Measure</a:t>
            </a:r>
            <a:r>
              <a:rPr lang="es-PR" sz="2800" dirty="0" smtClean="0">
                <a:solidFill>
                  <a:schemeClr val="tx2"/>
                </a:solidFill>
              </a:rPr>
              <a:t> </a:t>
            </a:r>
            <a:r>
              <a:rPr lang="es-PR" sz="2800" dirty="0" err="1" smtClean="0">
                <a:solidFill>
                  <a:schemeClr val="tx2"/>
                </a:solidFill>
              </a:rPr>
              <a:t>the</a:t>
            </a:r>
            <a:r>
              <a:rPr lang="es-PR" sz="2800" dirty="0" smtClean="0">
                <a:solidFill>
                  <a:schemeClr val="tx2"/>
                </a:solidFill>
              </a:rPr>
              <a:t> </a:t>
            </a:r>
            <a:r>
              <a:rPr lang="es-PR" sz="2800" dirty="0" err="1" smtClean="0">
                <a:solidFill>
                  <a:schemeClr val="tx2"/>
                </a:solidFill>
              </a:rPr>
              <a:t>primary</a:t>
            </a:r>
            <a:r>
              <a:rPr lang="es-PR" sz="2800" dirty="0" smtClean="0">
                <a:solidFill>
                  <a:schemeClr val="tx2"/>
                </a:solidFill>
              </a:rPr>
              <a:t> </a:t>
            </a:r>
            <a:r>
              <a:rPr lang="es-PR" sz="2800" dirty="0" err="1" smtClean="0">
                <a:solidFill>
                  <a:schemeClr val="tx2"/>
                </a:solidFill>
              </a:rPr>
              <a:t>production</a:t>
            </a:r>
            <a:r>
              <a:rPr lang="es-PR" sz="2800" dirty="0" smtClean="0">
                <a:solidFill>
                  <a:schemeClr val="tx2"/>
                </a:solidFill>
              </a:rPr>
              <a:t> of </a:t>
            </a:r>
            <a:r>
              <a:rPr lang="es-PR" sz="2800" dirty="0" err="1" smtClean="0">
                <a:solidFill>
                  <a:schemeClr val="tx2"/>
                </a:solidFill>
              </a:rPr>
              <a:t>algae</a:t>
            </a:r>
            <a:endParaRPr lang="es-PR" sz="2800" dirty="0" smtClean="0">
              <a:solidFill>
                <a:schemeClr val="tx2"/>
              </a:solidFill>
            </a:endParaRPr>
          </a:p>
          <a:p>
            <a:pPr>
              <a:lnSpc>
                <a:spcPct val="110000"/>
              </a:lnSpc>
            </a:pPr>
            <a:r>
              <a:rPr lang="es-PR" sz="2800" dirty="0" err="1" smtClean="0">
                <a:solidFill>
                  <a:schemeClr val="tx2"/>
                </a:solidFill>
              </a:rPr>
              <a:t>Check</a:t>
            </a:r>
            <a:r>
              <a:rPr lang="es-PR" sz="2800" dirty="0" smtClean="0">
                <a:solidFill>
                  <a:schemeClr val="tx2"/>
                </a:solidFill>
              </a:rPr>
              <a:t> </a:t>
            </a:r>
            <a:r>
              <a:rPr lang="es-PR" sz="2800" dirty="0" err="1" smtClean="0">
                <a:solidFill>
                  <a:schemeClr val="tx2"/>
                </a:solidFill>
              </a:rPr>
              <a:t>if</a:t>
            </a:r>
            <a:r>
              <a:rPr lang="es-PR" sz="2800" dirty="0" smtClean="0">
                <a:solidFill>
                  <a:schemeClr val="tx2"/>
                </a:solidFill>
              </a:rPr>
              <a:t> </a:t>
            </a:r>
            <a:r>
              <a:rPr lang="es-PR" sz="2800" dirty="0" err="1" smtClean="0">
                <a:solidFill>
                  <a:schemeClr val="tx2"/>
                </a:solidFill>
              </a:rPr>
              <a:t>the</a:t>
            </a:r>
            <a:r>
              <a:rPr lang="es-PR" sz="2800" dirty="0" smtClean="0">
                <a:solidFill>
                  <a:schemeClr val="tx2"/>
                </a:solidFill>
              </a:rPr>
              <a:t> </a:t>
            </a:r>
            <a:r>
              <a:rPr lang="es-PR" sz="2800" dirty="0" err="1" smtClean="0">
                <a:solidFill>
                  <a:schemeClr val="tx2"/>
                </a:solidFill>
              </a:rPr>
              <a:t>methodology</a:t>
            </a:r>
            <a:r>
              <a:rPr lang="es-PR" sz="2800" dirty="0" smtClean="0">
                <a:solidFill>
                  <a:schemeClr val="tx2"/>
                </a:solidFill>
              </a:rPr>
              <a:t> </a:t>
            </a:r>
            <a:r>
              <a:rPr lang="es-PR" sz="2800" dirty="0" err="1" smtClean="0">
                <a:solidFill>
                  <a:schemeClr val="tx2"/>
                </a:solidFill>
              </a:rPr>
              <a:t>used</a:t>
            </a:r>
            <a:r>
              <a:rPr lang="es-PR" sz="2800" dirty="0" smtClean="0">
                <a:solidFill>
                  <a:schemeClr val="tx2"/>
                </a:solidFill>
              </a:rPr>
              <a:t> </a:t>
            </a:r>
            <a:r>
              <a:rPr lang="es-PR" sz="2800" dirty="0" err="1" smtClean="0">
                <a:solidFill>
                  <a:schemeClr val="tx2"/>
                </a:solidFill>
              </a:rPr>
              <a:t>is</a:t>
            </a:r>
            <a:r>
              <a:rPr lang="es-PR" sz="2800" dirty="0" smtClean="0">
                <a:solidFill>
                  <a:schemeClr val="tx2"/>
                </a:solidFill>
              </a:rPr>
              <a:t> </a:t>
            </a:r>
            <a:r>
              <a:rPr lang="es-PR" sz="2800" dirty="0" err="1" smtClean="0">
                <a:solidFill>
                  <a:schemeClr val="tx2"/>
                </a:solidFill>
              </a:rPr>
              <a:t>best</a:t>
            </a:r>
            <a:r>
              <a:rPr lang="es-PR" sz="2800" dirty="0" smtClean="0">
                <a:solidFill>
                  <a:schemeClr val="tx2"/>
                </a:solidFill>
              </a:rPr>
              <a:t> </a:t>
            </a:r>
            <a:r>
              <a:rPr lang="es-PR" sz="2800" dirty="0" err="1" smtClean="0">
                <a:solidFill>
                  <a:schemeClr val="tx2"/>
                </a:solidFill>
              </a:rPr>
              <a:t>for</a:t>
            </a:r>
            <a:r>
              <a:rPr lang="es-PR" sz="2800" dirty="0" smtClean="0">
                <a:solidFill>
                  <a:schemeClr val="tx2"/>
                </a:solidFill>
              </a:rPr>
              <a:t> </a:t>
            </a:r>
            <a:r>
              <a:rPr lang="es-PR" sz="2800" dirty="0" err="1" smtClean="0">
                <a:solidFill>
                  <a:schemeClr val="tx2"/>
                </a:solidFill>
              </a:rPr>
              <a:t>flashy</a:t>
            </a:r>
            <a:r>
              <a:rPr lang="es-PR" sz="2800" dirty="0" smtClean="0">
                <a:solidFill>
                  <a:schemeClr val="tx2"/>
                </a:solidFill>
              </a:rPr>
              <a:t> </a:t>
            </a:r>
            <a:r>
              <a:rPr lang="es-PR" sz="2800" dirty="0" err="1" smtClean="0">
                <a:solidFill>
                  <a:schemeClr val="tx2"/>
                </a:solidFill>
              </a:rPr>
              <a:t>rivers</a:t>
            </a:r>
            <a:endParaRPr lang="es-PR" sz="2800" dirty="0" smtClean="0">
              <a:solidFill>
                <a:schemeClr val="tx2"/>
              </a:solidFill>
            </a:endParaRPr>
          </a:p>
          <a:p>
            <a:pPr>
              <a:lnSpc>
                <a:spcPct val="150000"/>
              </a:lnSpc>
            </a:pPr>
            <a:r>
              <a:rPr lang="es-PR" sz="2800" dirty="0" err="1" smtClean="0">
                <a:solidFill>
                  <a:schemeClr val="tx2"/>
                </a:solidFill>
              </a:rPr>
              <a:t>Establish</a:t>
            </a:r>
            <a:r>
              <a:rPr lang="es-PR" sz="2800" dirty="0" smtClean="0">
                <a:solidFill>
                  <a:schemeClr val="tx2"/>
                </a:solidFill>
              </a:rPr>
              <a:t> </a:t>
            </a:r>
            <a:r>
              <a:rPr lang="es-PR" sz="2800" dirty="0" err="1" smtClean="0">
                <a:solidFill>
                  <a:schemeClr val="tx2"/>
                </a:solidFill>
              </a:rPr>
              <a:t>an</a:t>
            </a:r>
            <a:r>
              <a:rPr lang="es-PR" sz="2800" dirty="0" smtClean="0">
                <a:solidFill>
                  <a:schemeClr val="tx2"/>
                </a:solidFill>
              </a:rPr>
              <a:t> </a:t>
            </a:r>
            <a:r>
              <a:rPr lang="es-PR" sz="2800" dirty="0" err="1" smtClean="0">
                <a:solidFill>
                  <a:schemeClr val="tx2"/>
                </a:solidFill>
              </a:rPr>
              <a:t>initial</a:t>
            </a:r>
            <a:r>
              <a:rPr lang="es-PR" sz="2800" dirty="0" smtClean="0">
                <a:solidFill>
                  <a:schemeClr val="tx2"/>
                </a:solidFill>
              </a:rPr>
              <a:t> </a:t>
            </a:r>
            <a:r>
              <a:rPr lang="es-PR" sz="2800" dirty="0" err="1" smtClean="0">
                <a:solidFill>
                  <a:schemeClr val="tx2"/>
                </a:solidFill>
              </a:rPr>
              <a:t>database</a:t>
            </a:r>
            <a:r>
              <a:rPr lang="es-PR" sz="2800" dirty="0" smtClean="0">
                <a:solidFill>
                  <a:schemeClr val="tx2"/>
                </a:solidFill>
              </a:rPr>
              <a:t> of </a:t>
            </a:r>
            <a:r>
              <a:rPr lang="es-PR" sz="2800" dirty="0" err="1" smtClean="0">
                <a:solidFill>
                  <a:schemeClr val="tx2"/>
                </a:solidFill>
              </a:rPr>
              <a:t>periphyton</a:t>
            </a:r>
            <a:r>
              <a:rPr lang="es-PR" sz="2800" dirty="0" smtClean="0">
                <a:solidFill>
                  <a:schemeClr val="tx2"/>
                </a:solidFill>
              </a:rPr>
              <a:t> </a:t>
            </a:r>
            <a:r>
              <a:rPr lang="es-PR" sz="2800" dirty="0" err="1" smtClean="0">
                <a:solidFill>
                  <a:schemeClr val="tx2"/>
                </a:solidFill>
              </a:rPr>
              <a:t>algae</a:t>
            </a:r>
            <a:r>
              <a:rPr lang="es-PR" sz="2800" dirty="0" smtClean="0">
                <a:solidFill>
                  <a:schemeClr val="tx2"/>
                </a:solidFill>
              </a:rPr>
              <a:t> </a:t>
            </a:r>
            <a:r>
              <a:rPr lang="es-PR" sz="2800" dirty="0" err="1" smtClean="0">
                <a:solidFill>
                  <a:schemeClr val="tx2"/>
                </a:solidFill>
              </a:rPr>
              <a:t>growth</a:t>
            </a:r>
            <a:r>
              <a:rPr lang="es-PR" sz="2800" dirty="0" smtClean="0">
                <a:solidFill>
                  <a:schemeClr val="tx2"/>
                </a:solidFill>
              </a:rPr>
              <a:t> to compare in </a:t>
            </a:r>
            <a:r>
              <a:rPr lang="es-PR" sz="2800" dirty="0" err="1" smtClean="0">
                <a:solidFill>
                  <a:schemeClr val="tx2"/>
                </a:solidFill>
              </a:rPr>
              <a:t>dry</a:t>
            </a:r>
            <a:r>
              <a:rPr lang="es-PR" sz="2800" dirty="0" smtClean="0">
                <a:solidFill>
                  <a:schemeClr val="tx2"/>
                </a:solidFill>
              </a:rPr>
              <a:t> </a:t>
            </a:r>
            <a:r>
              <a:rPr lang="es-PR" sz="2800" dirty="0" err="1" smtClean="0">
                <a:solidFill>
                  <a:schemeClr val="tx2"/>
                </a:solidFill>
              </a:rPr>
              <a:t>season</a:t>
            </a:r>
            <a:r>
              <a:rPr lang="es-PR" sz="2800" dirty="0" smtClean="0">
                <a:solidFill>
                  <a:schemeClr val="tx2"/>
                </a:solidFill>
              </a:rPr>
              <a:t>.</a:t>
            </a:r>
          </a:p>
          <a:p>
            <a:pPr>
              <a:lnSpc>
                <a:spcPct val="150000"/>
              </a:lnSpc>
            </a:pPr>
            <a:r>
              <a:rPr lang="es-PR" sz="2800" dirty="0" smtClean="0">
                <a:solidFill>
                  <a:schemeClr val="tx2"/>
                </a:solidFill>
              </a:rPr>
              <a:t>Determine </a:t>
            </a:r>
            <a:r>
              <a:rPr lang="es-PR" sz="2800" dirty="0" err="1" smtClean="0">
                <a:solidFill>
                  <a:schemeClr val="tx2"/>
                </a:solidFill>
              </a:rPr>
              <a:t>if</a:t>
            </a:r>
            <a:r>
              <a:rPr lang="es-PR" sz="2800" dirty="0" smtClean="0">
                <a:solidFill>
                  <a:schemeClr val="tx2"/>
                </a:solidFill>
              </a:rPr>
              <a:t> </a:t>
            </a:r>
            <a:r>
              <a:rPr lang="es-PR" sz="2800" dirty="0" err="1" smtClean="0">
                <a:solidFill>
                  <a:schemeClr val="tx2"/>
                </a:solidFill>
              </a:rPr>
              <a:t>changes</a:t>
            </a:r>
            <a:r>
              <a:rPr lang="es-PR" sz="2800" dirty="0" smtClean="0">
                <a:solidFill>
                  <a:schemeClr val="tx2"/>
                </a:solidFill>
              </a:rPr>
              <a:t> in </a:t>
            </a:r>
            <a:r>
              <a:rPr lang="es-PR" sz="2800" dirty="0" err="1" smtClean="0">
                <a:solidFill>
                  <a:schemeClr val="tx2"/>
                </a:solidFill>
              </a:rPr>
              <a:t>discharge</a:t>
            </a:r>
            <a:r>
              <a:rPr lang="es-PR" sz="2800" dirty="0" smtClean="0">
                <a:solidFill>
                  <a:schemeClr val="tx2"/>
                </a:solidFill>
              </a:rPr>
              <a:t> </a:t>
            </a:r>
            <a:r>
              <a:rPr lang="es-PR" sz="2800" dirty="0" err="1" smtClean="0">
                <a:solidFill>
                  <a:schemeClr val="tx2"/>
                </a:solidFill>
              </a:rPr>
              <a:t>minimize</a:t>
            </a:r>
            <a:r>
              <a:rPr lang="es-PR" sz="2800" dirty="0" smtClean="0">
                <a:solidFill>
                  <a:schemeClr val="tx2"/>
                </a:solidFill>
              </a:rPr>
              <a:t> </a:t>
            </a:r>
            <a:r>
              <a:rPr lang="es-PR" sz="2800" dirty="0" err="1" smtClean="0">
                <a:solidFill>
                  <a:schemeClr val="tx2"/>
                </a:solidFill>
              </a:rPr>
              <a:t>or</a:t>
            </a:r>
            <a:r>
              <a:rPr lang="es-PR" sz="2800" dirty="0" smtClean="0">
                <a:solidFill>
                  <a:schemeClr val="tx2"/>
                </a:solidFill>
              </a:rPr>
              <a:t> reduce </a:t>
            </a:r>
            <a:r>
              <a:rPr lang="es-PR" sz="2800" dirty="0" err="1" smtClean="0">
                <a:solidFill>
                  <a:schemeClr val="tx2"/>
                </a:solidFill>
              </a:rPr>
              <a:t>primary</a:t>
            </a:r>
            <a:r>
              <a:rPr lang="es-PR" sz="2800" dirty="0" smtClean="0">
                <a:solidFill>
                  <a:schemeClr val="tx2"/>
                </a:solidFill>
              </a:rPr>
              <a:t> </a:t>
            </a:r>
            <a:r>
              <a:rPr lang="es-PR" sz="2800" dirty="0" err="1" smtClean="0">
                <a:solidFill>
                  <a:schemeClr val="tx2"/>
                </a:solidFill>
              </a:rPr>
              <a:t>production</a:t>
            </a:r>
            <a:r>
              <a:rPr lang="es-PR" sz="2800" dirty="0" smtClean="0">
                <a:solidFill>
                  <a:schemeClr val="tx2"/>
                </a:solidFill>
              </a:rPr>
              <a:t>.</a:t>
            </a:r>
          </a:p>
          <a:p>
            <a:pPr marL="114300" indent="0">
              <a:buNone/>
            </a:pPr>
            <a:endParaRPr lang="es-PR" dirty="0">
              <a:solidFill>
                <a:schemeClr val="tx2"/>
              </a:solidFill>
            </a:endParaRPr>
          </a:p>
        </p:txBody>
      </p:sp>
      <p:sp>
        <p:nvSpPr>
          <p:cNvPr id="5" name="Footer Placeholder 4"/>
          <p:cNvSpPr>
            <a:spLocks noGrp="1"/>
          </p:cNvSpPr>
          <p:nvPr>
            <p:ph type="ftr" sz="quarter" idx="11"/>
          </p:nvPr>
        </p:nvSpPr>
        <p:spPr>
          <a:xfrm>
            <a:off x="1752600" y="5943600"/>
            <a:ext cx="4953000" cy="518160"/>
          </a:xfrm>
        </p:spPr>
        <p:txBody>
          <a:bodyPr/>
          <a:lstStyle/>
          <a:p>
            <a:pPr algn="ctr"/>
            <a:r>
              <a:rPr lang="en-US" sz="1600" b="1" dirty="0" smtClean="0">
                <a:solidFill>
                  <a:schemeClr val="bg2">
                    <a:lumMod val="10000"/>
                  </a:schemeClr>
                </a:solidFill>
              </a:rPr>
              <a:t>Funding provided by NSF EPS Grant #1101317</a:t>
            </a:r>
            <a:endParaRPr lang="en-US" sz="1600" b="1" dirty="0">
              <a:solidFill>
                <a:schemeClr val="bg2">
                  <a:lumMod val="10000"/>
                </a:schemeClr>
              </a:solidFill>
            </a:endParaRPr>
          </a:p>
        </p:txBody>
      </p:sp>
    </p:spTree>
    <p:extLst>
      <p:ext uri="{BB962C8B-B14F-4D97-AF65-F5344CB8AC3E}">
        <p14:creationId xmlns:p14="http://schemas.microsoft.com/office/powerpoint/2010/main" val="23361958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30480" y="2057400"/>
            <a:ext cx="4297680" cy="4724399"/>
          </a:xfrm>
        </p:spPr>
      </p:pic>
      <p:sp>
        <p:nvSpPr>
          <p:cNvPr id="10" name="Text Placeholder 9"/>
          <p:cNvSpPr>
            <a:spLocks noGrp="1"/>
          </p:cNvSpPr>
          <p:nvPr>
            <p:ph type="body" idx="1"/>
          </p:nvPr>
        </p:nvSpPr>
        <p:spPr>
          <a:xfrm>
            <a:off x="1828800" y="2663147"/>
            <a:ext cx="2590800" cy="381000"/>
          </a:xfrm>
        </p:spPr>
        <p:txBody>
          <a:bodyPr/>
          <a:lstStyle/>
          <a:p>
            <a:r>
              <a:rPr lang="en-US" sz="2800" dirty="0" smtClean="0"/>
              <a:t>2015  (Drought)</a:t>
            </a:r>
            <a:endParaRPr lang="en-US" sz="2800" dirty="0"/>
          </a:p>
        </p:txBody>
      </p:sp>
      <p:pic>
        <p:nvPicPr>
          <p:cNvPr id="9" name="Content Placeholder 8"/>
          <p:cNvPicPr>
            <a:picLocks noGrp="1" noChangeAspect="1"/>
          </p:cNvPicPr>
          <p:nvPr>
            <p:ph sz="quarter" idx="4"/>
          </p:nvPr>
        </p:nvPicPr>
        <p:blipFill>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4271407" y="2504459"/>
            <a:ext cx="4297680" cy="4267200"/>
          </a:xfrm>
        </p:spPr>
      </p:pic>
      <p:sp>
        <p:nvSpPr>
          <p:cNvPr id="4" name="Footer Placeholder 3"/>
          <p:cNvSpPr>
            <a:spLocks noGrp="1"/>
          </p:cNvSpPr>
          <p:nvPr>
            <p:ph type="ftr" sz="quarter" idx="11"/>
          </p:nvPr>
        </p:nvSpPr>
        <p:spPr/>
        <p:txBody>
          <a:bodyPr/>
          <a:lstStyle/>
          <a:p>
            <a:r>
              <a:rPr lang="en-US" dirty="0" smtClean="0"/>
              <a:t>Funding provided by NSF EPS Grant #1101317</a:t>
            </a:r>
            <a:endParaRPr lang="en-US" dirty="0"/>
          </a:p>
        </p:txBody>
      </p:sp>
      <p:pic>
        <p:nvPicPr>
          <p:cNvPr id="12" name="Content Placeholder 5"/>
          <p:cNvPicPr>
            <a:picLocks noChangeAspect="1"/>
          </p:cNvPicPr>
          <p:nvPr/>
        </p:nvPicPr>
        <p:blipFill rotWithShape="1">
          <a:blip r:embed="rId7" cstate="email">
            <a:extLst>
              <a:ext uri="{BEBA8EAE-BF5A-486C-A8C5-ECC9F3942E4B}">
                <a14:imgProps xmlns:a14="http://schemas.microsoft.com/office/drawing/2010/main">
                  <a14:imgLayer r:embed="rId8">
                    <a14:imgEffect>
                      <a14:sharpenSoften amount="50000"/>
                    </a14:imgEffect>
                    <a14:imgEffect>
                      <a14:colorTemperature colorTemp="4700"/>
                    </a14:imgEffect>
                  </a14:imgLayer>
                </a14:imgProps>
              </a:ext>
              <a:ext uri="{28A0092B-C50C-407E-A947-70E740481C1C}">
                <a14:useLocalDpi xmlns:a14="http://schemas.microsoft.com/office/drawing/2010/main"/>
              </a:ext>
            </a:extLst>
          </a:blip>
          <a:srcRect l="10376" t="12823"/>
          <a:stretch/>
        </p:blipFill>
        <p:spPr>
          <a:xfrm>
            <a:off x="304800" y="76201"/>
            <a:ext cx="8000999" cy="1752600"/>
          </a:xfrm>
          <a:prstGeom prst="rect">
            <a:avLst/>
          </a:prstGeom>
        </p:spPr>
      </p:pic>
      <p:pic>
        <p:nvPicPr>
          <p:cNvPr id="13" name="Content Placeholder 7"/>
          <p:cNvPicPr>
            <a:picLocks noChangeAspect="1"/>
          </p:cNvPicPr>
          <p:nvPr/>
        </p:nvPicPr>
        <p:blipFill rotWithShape="1">
          <a:blip r:embed="rId9"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30480" y="4724400"/>
            <a:ext cx="4297680" cy="990600"/>
          </a:xfrm>
          <a:prstGeom prst="rect">
            <a:avLst/>
          </a:prstGeom>
        </p:spPr>
      </p:pic>
      <p:pic>
        <p:nvPicPr>
          <p:cNvPr id="14" name="Content Placeholder 8"/>
          <p:cNvPicPr>
            <a:picLocks noChangeAspect="1"/>
          </p:cNvPicPr>
          <p:nvPr/>
        </p:nvPicPr>
        <p:blipFill rotWithShape="1">
          <a:blip r:embed="rId10"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4267200" y="2057400"/>
            <a:ext cx="4297680" cy="860461"/>
          </a:xfrm>
          <a:prstGeom prst="rect">
            <a:avLst/>
          </a:prstGeom>
        </p:spPr>
      </p:pic>
      <p:sp>
        <p:nvSpPr>
          <p:cNvPr id="2" name="Rectangle 1"/>
          <p:cNvSpPr/>
          <p:nvPr/>
        </p:nvSpPr>
        <p:spPr>
          <a:xfrm>
            <a:off x="4251274" y="2676418"/>
            <a:ext cx="4054525" cy="600182"/>
          </a:xfrm>
          <a:prstGeom prst="rect">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8"/>
          <p:cNvPicPr>
            <a:picLocks noChangeAspect="1"/>
          </p:cNvPicPr>
          <p:nvPr/>
        </p:nvPicPr>
        <p:blipFill rotWithShape="1">
          <a:blip r:embed="rId11"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4267200" y="2628900"/>
            <a:ext cx="4297680" cy="357883"/>
          </a:xfrm>
          <a:prstGeom prst="rect">
            <a:avLst/>
          </a:prstGeom>
        </p:spPr>
      </p:pic>
      <p:sp>
        <p:nvSpPr>
          <p:cNvPr id="11" name="Text Placeholder 10"/>
          <p:cNvSpPr>
            <a:spLocks noGrp="1"/>
          </p:cNvSpPr>
          <p:nvPr>
            <p:ph type="body" sz="quarter" idx="3"/>
          </p:nvPr>
        </p:nvSpPr>
        <p:spPr>
          <a:xfrm>
            <a:off x="6096000" y="2514600"/>
            <a:ext cx="2468880" cy="487362"/>
          </a:xfrm>
        </p:spPr>
        <p:txBody>
          <a:bodyPr/>
          <a:lstStyle/>
          <a:p>
            <a:r>
              <a:rPr lang="en-US" sz="2800" dirty="0" smtClean="0"/>
              <a:t>2016</a:t>
            </a:r>
            <a:endParaRPr lang="en-US" sz="2800" dirty="0"/>
          </a:p>
        </p:txBody>
      </p:sp>
      <p:grpSp>
        <p:nvGrpSpPr>
          <p:cNvPr id="52" name="Group 51"/>
          <p:cNvGrpSpPr/>
          <p:nvPr/>
        </p:nvGrpSpPr>
        <p:grpSpPr>
          <a:xfrm>
            <a:off x="152400" y="3653743"/>
            <a:ext cx="3905602" cy="1299257"/>
            <a:chOff x="4323998" y="3653743"/>
            <a:chExt cx="3905602" cy="1299257"/>
          </a:xfrm>
        </p:grpSpPr>
        <p:cxnSp>
          <p:nvCxnSpPr>
            <p:cNvPr id="23" name="Straight Connector 22"/>
            <p:cNvCxnSpPr/>
            <p:nvPr/>
          </p:nvCxnSpPr>
          <p:spPr>
            <a:xfrm>
              <a:off x="4323998" y="4495800"/>
              <a:ext cx="325137" cy="3466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649135" y="4842440"/>
              <a:ext cx="608665" cy="343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257800" y="3886200"/>
              <a:ext cx="609600" cy="9906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867400" y="3886200"/>
              <a:ext cx="548640" cy="304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416040" y="3657600"/>
              <a:ext cx="609600" cy="533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025640" y="3653743"/>
              <a:ext cx="594360" cy="2324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620000" y="3886200"/>
              <a:ext cx="609600" cy="10668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107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673" y="177386"/>
            <a:ext cx="5045853" cy="1143000"/>
          </a:xfrm>
        </p:spPr>
        <p:txBody>
          <a:bodyPr/>
          <a:lstStyle/>
          <a:p>
            <a:r>
              <a:rPr lang="en-US" dirty="0" smtClean="0"/>
              <a:t>Methodology</a:t>
            </a:r>
            <a:endParaRPr lang="en-US" dirty="0"/>
          </a:p>
        </p:txBody>
      </p:sp>
      <p:sp>
        <p:nvSpPr>
          <p:cNvPr id="5" name="Footer Placeholder 4"/>
          <p:cNvSpPr>
            <a:spLocks noGrp="1"/>
          </p:cNvSpPr>
          <p:nvPr>
            <p:ph type="ftr" sz="quarter" idx="11"/>
          </p:nvPr>
        </p:nvSpPr>
        <p:spPr>
          <a:xfrm rot="16200000">
            <a:off x="6600225" y="3169251"/>
            <a:ext cx="4272281" cy="251530"/>
          </a:xfrm>
        </p:spPr>
        <p:txBody>
          <a:bodyPr/>
          <a:lstStyle/>
          <a:p>
            <a:r>
              <a:rPr lang="en-US" sz="1400" b="1" dirty="0" smtClean="0"/>
              <a:t>Funding provided by NSF EPS Grant #1101317</a:t>
            </a:r>
            <a:endParaRPr lang="en-US" sz="1400" b="1" dirty="0"/>
          </a:p>
        </p:txBody>
      </p:sp>
      <p:grpSp>
        <p:nvGrpSpPr>
          <p:cNvPr id="7" name="Group 6"/>
          <p:cNvGrpSpPr/>
          <p:nvPr/>
        </p:nvGrpSpPr>
        <p:grpSpPr>
          <a:xfrm>
            <a:off x="859784" y="1998511"/>
            <a:ext cx="2754339" cy="4022156"/>
            <a:chOff x="7780421" y="7543800"/>
            <a:chExt cx="6517105" cy="6605337"/>
          </a:xfrm>
        </p:grpSpPr>
        <p:sp>
          <p:nvSpPr>
            <p:cNvPr id="18" name="Freeform 17"/>
            <p:cNvSpPr/>
            <p:nvPr/>
          </p:nvSpPr>
          <p:spPr>
            <a:xfrm>
              <a:off x="7780421" y="7748337"/>
              <a:ext cx="657726" cy="6400800"/>
            </a:xfrm>
            <a:custGeom>
              <a:avLst/>
              <a:gdLst>
                <a:gd name="connsiteX0" fmla="*/ 304800 w 657726"/>
                <a:gd name="connsiteY0" fmla="*/ 0 h 6400800"/>
                <a:gd name="connsiteX1" fmla="*/ 112295 w 657726"/>
                <a:gd name="connsiteY1" fmla="*/ 962526 h 6400800"/>
                <a:gd name="connsiteX2" fmla="*/ 112295 w 657726"/>
                <a:gd name="connsiteY2" fmla="*/ 962526 h 6400800"/>
                <a:gd name="connsiteX3" fmla="*/ 497305 w 657726"/>
                <a:gd name="connsiteY3" fmla="*/ 1684421 h 6400800"/>
                <a:gd name="connsiteX4" fmla="*/ 112295 w 657726"/>
                <a:gd name="connsiteY4" fmla="*/ 2261937 h 6400800"/>
                <a:gd name="connsiteX5" fmla="*/ 64168 w 657726"/>
                <a:gd name="connsiteY5" fmla="*/ 2598821 h 6400800"/>
                <a:gd name="connsiteX6" fmla="*/ 64168 w 657726"/>
                <a:gd name="connsiteY6" fmla="*/ 3224463 h 6400800"/>
                <a:gd name="connsiteX7" fmla="*/ 449179 w 657726"/>
                <a:gd name="connsiteY7" fmla="*/ 3850105 h 6400800"/>
                <a:gd name="connsiteX8" fmla="*/ 449179 w 657726"/>
                <a:gd name="connsiteY8" fmla="*/ 4042610 h 6400800"/>
                <a:gd name="connsiteX9" fmla="*/ 641684 w 657726"/>
                <a:gd name="connsiteY9" fmla="*/ 5486400 h 6400800"/>
                <a:gd name="connsiteX10" fmla="*/ 545432 w 657726"/>
                <a:gd name="connsiteY10" fmla="*/ 5775158 h 6400800"/>
                <a:gd name="connsiteX11" fmla="*/ 401053 w 657726"/>
                <a:gd name="connsiteY11" fmla="*/ 6208295 h 6400800"/>
                <a:gd name="connsiteX12" fmla="*/ 401053 w 657726"/>
                <a:gd name="connsiteY12" fmla="*/ 64008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726" h="6400800">
                  <a:moveTo>
                    <a:pt x="304800" y="0"/>
                  </a:moveTo>
                  <a:lnTo>
                    <a:pt x="112295" y="962526"/>
                  </a:lnTo>
                  <a:lnTo>
                    <a:pt x="112295" y="962526"/>
                  </a:lnTo>
                  <a:cubicBezTo>
                    <a:pt x="176463" y="1082842"/>
                    <a:pt x="497305" y="1467853"/>
                    <a:pt x="497305" y="1684421"/>
                  </a:cubicBezTo>
                  <a:cubicBezTo>
                    <a:pt x="497305" y="1900989"/>
                    <a:pt x="184484" y="2109537"/>
                    <a:pt x="112295" y="2261937"/>
                  </a:cubicBezTo>
                  <a:cubicBezTo>
                    <a:pt x="40106" y="2414337"/>
                    <a:pt x="72189" y="2438400"/>
                    <a:pt x="64168" y="2598821"/>
                  </a:cubicBezTo>
                  <a:cubicBezTo>
                    <a:pt x="56147" y="2759242"/>
                    <a:pt x="0" y="3015916"/>
                    <a:pt x="64168" y="3224463"/>
                  </a:cubicBezTo>
                  <a:cubicBezTo>
                    <a:pt x="128337" y="3433010"/>
                    <a:pt x="385011" y="3713747"/>
                    <a:pt x="449179" y="3850105"/>
                  </a:cubicBezTo>
                  <a:cubicBezTo>
                    <a:pt x="513347" y="3986463"/>
                    <a:pt x="417095" y="3769894"/>
                    <a:pt x="449179" y="4042610"/>
                  </a:cubicBezTo>
                  <a:cubicBezTo>
                    <a:pt x="481263" y="4315326"/>
                    <a:pt x="625642" y="5197642"/>
                    <a:pt x="641684" y="5486400"/>
                  </a:cubicBezTo>
                  <a:cubicBezTo>
                    <a:pt x="657726" y="5775158"/>
                    <a:pt x="545432" y="5775158"/>
                    <a:pt x="545432" y="5775158"/>
                  </a:cubicBezTo>
                  <a:cubicBezTo>
                    <a:pt x="505327" y="5895474"/>
                    <a:pt x="425116" y="6104021"/>
                    <a:pt x="401053" y="6208295"/>
                  </a:cubicBezTo>
                  <a:cubicBezTo>
                    <a:pt x="376990" y="6312569"/>
                    <a:pt x="389021" y="6356684"/>
                    <a:pt x="401053" y="640080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ysClr val="windowText" lastClr="000000"/>
                </a:solidFill>
              </a:endParaRPr>
            </a:p>
          </p:txBody>
        </p:sp>
        <p:sp>
          <p:nvSpPr>
            <p:cNvPr id="19" name="Freeform 18"/>
            <p:cNvSpPr/>
            <p:nvPr/>
          </p:nvSpPr>
          <p:spPr>
            <a:xfrm flipH="1" flipV="1">
              <a:off x="13639800" y="7543800"/>
              <a:ext cx="657726" cy="6400800"/>
            </a:xfrm>
            <a:custGeom>
              <a:avLst/>
              <a:gdLst>
                <a:gd name="connsiteX0" fmla="*/ 304800 w 657726"/>
                <a:gd name="connsiteY0" fmla="*/ 0 h 6400800"/>
                <a:gd name="connsiteX1" fmla="*/ 112295 w 657726"/>
                <a:gd name="connsiteY1" fmla="*/ 962526 h 6400800"/>
                <a:gd name="connsiteX2" fmla="*/ 112295 w 657726"/>
                <a:gd name="connsiteY2" fmla="*/ 962526 h 6400800"/>
                <a:gd name="connsiteX3" fmla="*/ 497305 w 657726"/>
                <a:gd name="connsiteY3" fmla="*/ 1684421 h 6400800"/>
                <a:gd name="connsiteX4" fmla="*/ 112295 w 657726"/>
                <a:gd name="connsiteY4" fmla="*/ 2261937 h 6400800"/>
                <a:gd name="connsiteX5" fmla="*/ 64168 w 657726"/>
                <a:gd name="connsiteY5" fmla="*/ 2598821 h 6400800"/>
                <a:gd name="connsiteX6" fmla="*/ 64168 w 657726"/>
                <a:gd name="connsiteY6" fmla="*/ 3224463 h 6400800"/>
                <a:gd name="connsiteX7" fmla="*/ 449179 w 657726"/>
                <a:gd name="connsiteY7" fmla="*/ 3850105 h 6400800"/>
                <a:gd name="connsiteX8" fmla="*/ 449179 w 657726"/>
                <a:gd name="connsiteY8" fmla="*/ 4042610 h 6400800"/>
                <a:gd name="connsiteX9" fmla="*/ 641684 w 657726"/>
                <a:gd name="connsiteY9" fmla="*/ 5486400 h 6400800"/>
                <a:gd name="connsiteX10" fmla="*/ 545432 w 657726"/>
                <a:gd name="connsiteY10" fmla="*/ 5775158 h 6400800"/>
                <a:gd name="connsiteX11" fmla="*/ 401053 w 657726"/>
                <a:gd name="connsiteY11" fmla="*/ 6208295 h 6400800"/>
                <a:gd name="connsiteX12" fmla="*/ 401053 w 657726"/>
                <a:gd name="connsiteY12" fmla="*/ 640080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726" h="6400800">
                  <a:moveTo>
                    <a:pt x="304800" y="0"/>
                  </a:moveTo>
                  <a:lnTo>
                    <a:pt x="112295" y="962526"/>
                  </a:lnTo>
                  <a:lnTo>
                    <a:pt x="112295" y="962526"/>
                  </a:lnTo>
                  <a:cubicBezTo>
                    <a:pt x="176463" y="1082842"/>
                    <a:pt x="497305" y="1467853"/>
                    <a:pt x="497305" y="1684421"/>
                  </a:cubicBezTo>
                  <a:cubicBezTo>
                    <a:pt x="497305" y="1900989"/>
                    <a:pt x="184484" y="2109537"/>
                    <a:pt x="112295" y="2261937"/>
                  </a:cubicBezTo>
                  <a:cubicBezTo>
                    <a:pt x="40106" y="2414337"/>
                    <a:pt x="72189" y="2438400"/>
                    <a:pt x="64168" y="2598821"/>
                  </a:cubicBezTo>
                  <a:cubicBezTo>
                    <a:pt x="56147" y="2759242"/>
                    <a:pt x="0" y="3015916"/>
                    <a:pt x="64168" y="3224463"/>
                  </a:cubicBezTo>
                  <a:cubicBezTo>
                    <a:pt x="128337" y="3433010"/>
                    <a:pt x="385011" y="3713747"/>
                    <a:pt x="449179" y="3850105"/>
                  </a:cubicBezTo>
                  <a:cubicBezTo>
                    <a:pt x="513347" y="3986463"/>
                    <a:pt x="417095" y="3769894"/>
                    <a:pt x="449179" y="4042610"/>
                  </a:cubicBezTo>
                  <a:cubicBezTo>
                    <a:pt x="481263" y="4315326"/>
                    <a:pt x="625642" y="5197642"/>
                    <a:pt x="641684" y="5486400"/>
                  </a:cubicBezTo>
                  <a:cubicBezTo>
                    <a:pt x="657726" y="5775158"/>
                    <a:pt x="545432" y="5775158"/>
                    <a:pt x="545432" y="5775158"/>
                  </a:cubicBezTo>
                  <a:cubicBezTo>
                    <a:pt x="505327" y="5895474"/>
                    <a:pt x="425116" y="6104021"/>
                    <a:pt x="401053" y="6208295"/>
                  </a:cubicBezTo>
                  <a:cubicBezTo>
                    <a:pt x="376990" y="6312569"/>
                    <a:pt x="389021" y="6356684"/>
                    <a:pt x="401053" y="640080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ysClr val="windowText" lastClr="000000"/>
                </a:solidFill>
              </a:endParaRPr>
            </a:p>
          </p:txBody>
        </p:sp>
      </p:grpSp>
      <p:cxnSp>
        <p:nvCxnSpPr>
          <p:cNvPr id="8" name="Straight Connector 7"/>
          <p:cNvCxnSpPr>
            <a:endCxn id="19" idx="9"/>
          </p:cNvCxnSpPr>
          <p:nvPr/>
        </p:nvCxnSpPr>
        <p:spPr>
          <a:xfrm>
            <a:off x="855813" y="2545212"/>
            <a:ext cx="2487114" cy="10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31259" y="5198328"/>
            <a:ext cx="2655745" cy="22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19" idx="6"/>
          </p:cNvCxnSpPr>
          <p:nvPr/>
        </p:nvCxnSpPr>
        <p:spPr>
          <a:xfrm>
            <a:off x="893536" y="3911964"/>
            <a:ext cx="2693468" cy="20698"/>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227743" y="3123344"/>
            <a:ext cx="1679153" cy="461665"/>
          </a:xfrm>
          <a:prstGeom prst="rect">
            <a:avLst/>
          </a:prstGeom>
          <a:noFill/>
        </p:spPr>
        <p:txBody>
          <a:bodyPr wrap="square" rtlCol="0">
            <a:spAutoFit/>
          </a:bodyPr>
          <a:lstStyle/>
          <a:p>
            <a:r>
              <a:rPr lang="en-US" sz="2400" dirty="0" smtClean="0">
                <a:solidFill>
                  <a:sysClr val="windowText" lastClr="000000"/>
                </a:solidFill>
              </a:rPr>
              <a:t>Right  bank</a:t>
            </a:r>
            <a:endParaRPr lang="en-US" sz="2400" dirty="0">
              <a:solidFill>
                <a:sysClr val="windowText" lastClr="000000"/>
              </a:solidFill>
            </a:endParaRPr>
          </a:p>
        </p:txBody>
      </p:sp>
      <p:sp>
        <p:nvSpPr>
          <p:cNvPr id="14" name="TextBox 13"/>
          <p:cNvSpPr txBox="1"/>
          <p:nvPr/>
        </p:nvSpPr>
        <p:spPr>
          <a:xfrm>
            <a:off x="1371600" y="1752600"/>
            <a:ext cx="1823051" cy="830997"/>
          </a:xfrm>
          <a:prstGeom prst="rect">
            <a:avLst/>
          </a:prstGeom>
          <a:noFill/>
        </p:spPr>
        <p:txBody>
          <a:bodyPr wrap="square" rtlCol="0">
            <a:spAutoFit/>
          </a:bodyPr>
          <a:lstStyle/>
          <a:p>
            <a:r>
              <a:rPr lang="en-US" sz="2400" dirty="0" smtClean="0">
                <a:solidFill>
                  <a:sysClr val="windowText" lastClr="000000"/>
                </a:solidFill>
              </a:rPr>
              <a:t>Upstream transect</a:t>
            </a:r>
            <a:endParaRPr lang="en-US" sz="2400" dirty="0">
              <a:solidFill>
                <a:sysClr val="windowText" lastClr="000000"/>
              </a:solidFill>
            </a:endParaRPr>
          </a:p>
        </p:txBody>
      </p:sp>
      <p:sp>
        <p:nvSpPr>
          <p:cNvPr id="15" name="TextBox 14"/>
          <p:cNvSpPr txBox="1"/>
          <p:nvPr/>
        </p:nvSpPr>
        <p:spPr>
          <a:xfrm>
            <a:off x="1933983" y="5820507"/>
            <a:ext cx="1876015" cy="830997"/>
          </a:xfrm>
          <a:prstGeom prst="rect">
            <a:avLst/>
          </a:prstGeom>
          <a:noFill/>
        </p:spPr>
        <p:txBody>
          <a:bodyPr wrap="square" rtlCol="0">
            <a:spAutoFit/>
          </a:bodyPr>
          <a:lstStyle/>
          <a:p>
            <a:pPr algn="r"/>
            <a:r>
              <a:rPr lang="en-US" sz="2400" dirty="0" smtClean="0">
                <a:solidFill>
                  <a:sysClr val="windowText" lastClr="000000"/>
                </a:solidFill>
              </a:rPr>
              <a:t>Downstream transect</a:t>
            </a:r>
            <a:endParaRPr lang="en-US" sz="2400" dirty="0">
              <a:solidFill>
                <a:sysClr val="windowText" lastClr="000000"/>
              </a:solidFill>
            </a:endParaRPr>
          </a:p>
        </p:txBody>
      </p:sp>
      <p:sp>
        <p:nvSpPr>
          <p:cNvPr id="16" name="Freeform 15"/>
          <p:cNvSpPr/>
          <p:nvPr/>
        </p:nvSpPr>
        <p:spPr>
          <a:xfrm>
            <a:off x="2666659" y="2386121"/>
            <a:ext cx="228941" cy="1389643"/>
          </a:xfrm>
          <a:custGeom>
            <a:avLst/>
            <a:gdLst>
              <a:gd name="connsiteX0" fmla="*/ 204952 w 462455"/>
              <a:gd name="connsiteY0" fmla="*/ 0 h 2711669"/>
              <a:gd name="connsiteX1" fmla="*/ 15765 w 462455"/>
              <a:gd name="connsiteY1" fmla="*/ 599089 h 2711669"/>
              <a:gd name="connsiteX2" fmla="*/ 299545 w 462455"/>
              <a:gd name="connsiteY2" fmla="*/ 1292772 h 2711669"/>
              <a:gd name="connsiteX3" fmla="*/ 141890 w 462455"/>
              <a:gd name="connsiteY3" fmla="*/ 1891862 h 2711669"/>
              <a:gd name="connsiteX4" fmla="*/ 425669 w 462455"/>
              <a:gd name="connsiteY4" fmla="*/ 2333296 h 2711669"/>
              <a:gd name="connsiteX5" fmla="*/ 362607 w 462455"/>
              <a:gd name="connsiteY5" fmla="*/ 2711669 h 2711669"/>
              <a:gd name="connsiteX6" fmla="*/ 362607 w 462455"/>
              <a:gd name="connsiteY6" fmla="*/ 2711669 h 2711669"/>
              <a:gd name="connsiteX7" fmla="*/ 362607 w 462455"/>
              <a:gd name="connsiteY7" fmla="*/ 2711669 h 271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455" h="2711669">
                <a:moveTo>
                  <a:pt x="204952" y="0"/>
                </a:moveTo>
                <a:cubicBezTo>
                  <a:pt x="102476" y="191813"/>
                  <a:pt x="0" y="383627"/>
                  <a:pt x="15765" y="599089"/>
                </a:cubicBezTo>
                <a:cubicBezTo>
                  <a:pt x="31530" y="814551"/>
                  <a:pt x="278524" y="1077310"/>
                  <a:pt x="299545" y="1292772"/>
                </a:cubicBezTo>
                <a:cubicBezTo>
                  <a:pt x="320566" y="1508234"/>
                  <a:pt x="120869" y="1718441"/>
                  <a:pt x="141890" y="1891862"/>
                </a:cubicBezTo>
                <a:cubicBezTo>
                  <a:pt x="162911" y="2065283"/>
                  <a:pt x="388883" y="2196662"/>
                  <a:pt x="425669" y="2333296"/>
                </a:cubicBezTo>
                <a:cubicBezTo>
                  <a:pt x="462455" y="2469930"/>
                  <a:pt x="362607" y="2711669"/>
                  <a:pt x="362607" y="2711669"/>
                </a:cubicBezTo>
                <a:lnTo>
                  <a:pt x="362607" y="2711669"/>
                </a:lnTo>
                <a:lnTo>
                  <a:pt x="362607" y="2711669"/>
                </a:lnTo>
              </a:path>
            </a:pathLst>
          </a:custGeom>
          <a:ln w="25400">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ysClr val="windowText" lastClr="000000"/>
              </a:solidFill>
            </a:endParaRPr>
          </a:p>
        </p:txBody>
      </p:sp>
      <p:sp>
        <p:nvSpPr>
          <p:cNvPr id="17" name="Freeform 16"/>
          <p:cNvSpPr/>
          <p:nvPr/>
        </p:nvSpPr>
        <p:spPr>
          <a:xfrm>
            <a:off x="2954806" y="2182989"/>
            <a:ext cx="228941" cy="1389643"/>
          </a:xfrm>
          <a:custGeom>
            <a:avLst/>
            <a:gdLst>
              <a:gd name="connsiteX0" fmla="*/ 204952 w 462455"/>
              <a:gd name="connsiteY0" fmla="*/ 0 h 2711669"/>
              <a:gd name="connsiteX1" fmla="*/ 15765 w 462455"/>
              <a:gd name="connsiteY1" fmla="*/ 599089 h 2711669"/>
              <a:gd name="connsiteX2" fmla="*/ 299545 w 462455"/>
              <a:gd name="connsiteY2" fmla="*/ 1292772 h 2711669"/>
              <a:gd name="connsiteX3" fmla="*/ 141890 w 462455"/>
              <a:gd name="connsiteY3" fmla="*/ 1891862 h 2711669"/>
              <a:gd name="connsiteX4" fmla="*/ 425669 w 462455"/>
              <a:gd name="connsiteY4" fmla="*/ 2333296 h 2711669"/>
              <a:gd name="connsiteX5" fmla="*/ 362607 w 462455"/>
              <a:gd name="connsiteY5" fmla="*/ 2711669 h 2711669"/>
              <a:gd name="connsiteX6" fmla="*/ 362607 w 462455"/>
              <a:gd name="connsiteY6" fmla="*/ 2711669 h 2711669"/>
              <a:gd name="connsiteX7" fmla="*/ 362607 w 462455"/>
              <a:gd name="connsiteY7" fmla="*/ 2711669 h 271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455" h="2711669">
                <a:moveTo>
                  <a:pt x="204952" y="0"/>
                </a:moveTo>
                <a:cubicBezTo>
                  <a:pt x="102476" y="191813"/>
                  <a:pt x="0" y="383627"/>
                  <a:pt x="15765" y="599089"/>
                </a:cubicBezTo>
                <a:cubicBezTo>
                  <a:pt x="31530" y="814551"/>
                  <a:pt x="278524" y="1077310"/>
                  <a:pt x="299545" y="1292772"/>
                </a:cubicBezTo>
                <a:cubicBezTo>
                  <a:pt x="320566" y="1508234"/>
                  <a:pt x="120869" y="1718441"/>
                  <a:pt x="141890" y="1891862"/>
                </a:cubicBezTo>
                <a:cubicBezTo>
                  <a:pt x="162911" y="2065283"/>
                  <a:pt x="388883" y="2196662"/>
                  <a:pt x="425669" y="2333296"/>
                </a:cubicBezTo>
                <a:cubicBezTo>
                  <a:pt x="462455" y="2469930"/>
                  <a:pt x="362607" y="2711669"/>
                  <a:pt x="362607" y="2711669"/>
                </a:cubicBezTo>
                <a:lnTo>
                  <a:pt x="362607" y="2711669"/>
                </a:lnTo>
                <a:lnTo>
                  <a:pt x="362607" y="2711669"/>
                </a:lnTo>
              </a:path>
            </a:pathLst>
          </a:custGeom>
          <a:ln w="25400">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ysClr val="windowText" lastClr="000000"/>
              </a:solidFill>
            </a:endParaRPr>
          </a:p>
        </p:txBody>
      </p:sp>
      <p:sp>
        <p:nvSpPr>
          <p:cNvPr id="21" name="Rectangle 20"/>
          <p:cNvSpPr/>
          <p:nvPr/>
        </p:nvSpPr>
        <p:spPr>
          <a:xfrm>
            <a:off x="1168964" y="2506162"/>
            <a:ext cx="202637" cy="37164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251232" y="3822105"/>
            <a:ext cx="202637" cy="3716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574237" y="5012504"/>
            <a:ext cx="202637" cy="3716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523243" y="3124200"/>
            <a:ext cx="1091918"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Boxes</a:t>
            </a:r>
            <a:endParaRPr lang="en-US" dirty="0">
              <a:solidFill>
                <a:sysClr val="windowText" lastClr="000000"/>
              </a:solidFill>
            </a:endParaRPr>
          </a:p>
        </p:txBody>
      </p:sp>
      <p:cxnSp>
        <p:nvCxnSpPr>
          <p:cNvPr id="30" name="Straight Arrow Connector 29"/>
          <p:cNvCxnSpPr/>
          <p:nvPr/>
        </p:nvCxnSpPr>
        <p:spPr>
          <a:xfrm flipH="1" flipV="1">
            <a:off x="1472918" y="2795076"/>
            <a:ext cx="399461" cy="285866"/>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1371601" y="3504066"/>
            <a:ext cx="303955" cy="331897"/>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1675556" y="3604875"/>
            <a:ext cx="393646" cy="1371086"/>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374930" y="304800"/>
            <a:ext cx="3930869" cy="2990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582510" y="3505200"/>
            <a:ext cx="3723289" cy="31568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1663675" y="5987089"/>
            <a:ext cx="202637" cy="3716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H="1">
            <a:off x="1764994" y="4579460"/>
            <a:ext cx="393646" cy="1371086"/>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369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868362"/>
          </a:xfrm>
        </p:spPr>
        <p:txBody>
          <a:bodyPr/>
          <a:lstStyle/>
          <a:p>
            <a:r>
              <a:rPr lang="es-PR" dirty="0" err="1" smtClean="0"/>
              <a:t>First</a:t>
            </a:r>
            <a:r>
              <a:rPr lang="es-PR" dirty="0" smtClean="0"/>
              <a:t> Round </a:t>
            </a:r>
            <a:endParaRPr lang="es-PR" dirty="0"/>
          </a:p>
        </p:txBody>
      </p:sp>
      <p:sp>
        <p:nvSpPr>
          <p:cNvPr id="5" name="Footer Placeholder 4"/>
          <p:cNvSpPr>
            <a:spLocks noGrp="1"/>
          </p:cNvSpPr>
          <p:nvPr>
            <p:ph type="ftr" sz="quarter" idx="11"/>
          </p:nvPr>
        </p:nvSpPr>
        <p:spPr>
          <a:xfrm rot="16200000">
            <a:off x="6729695" y="3000974"/>
            <a:ext cx="4272281" cy="556331"/>
          </a:xfrm>
        </p:spPr>
        <p:txBody>
          <a:bodyPr/>
          <a:lstStyle/>
          <a:p>
            <a:pPr algn="ctr"/>
            <a:r>
              <a:rPr lang="en-US" sz="1600" b="1" dirty="0" smtClean="0"/>
              <a:t>Funding provided by NSF EPS Grant #1101317</a:t>
            </a:r>
            <a:endParaRPr lang="en-US" sz="1600" b="1" dirty="0"/>
          </a:p>
        </p:txBody>
      </p:sp>
      <p:pic>
        <p:nvPicPr>
          <p:cNvPr id="1026" name="Picture 2"/>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3348" r="7534" b="11076"/>
          <a:stretch/>
        </p:blipFill>
        <p:spPr bwMode="auto">
          <a:xfrm>
            <a:off x="381000" y="1447800"/>
            <a:ext cx="3429000" cy="5111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Grp="1" noChangeAspect="1" noChangeArrowheads="1"/>
          </p:cNvPicPr>
          <p:nvPr>
            <p:ph sz="half" idx="2"/>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267200" y="3800306"/>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email">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267200" y="304800"/>
            <a:ext cx="3494087" cy="330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30183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73" y="4419600"/>
            <a:ext cx="4269827" cy="1905000"/>
          </a:xfrm>
        </p:spPr>
        <p:txBody>
          <a:bodyPr/>
          <a:lstStyle/>
          <a:p>
            <a:r>
              <a:rPr lang="es-PR" dirty="0" smtClean="0"/>
              <a:t>Score: </a:t>
            </a:r>
            <a:br>
              <a:rPr lang="es-PR" dirty="0" smtClean="0"/>
            </a:br>
            <a:r>
              <a:rPr lang="es-PR" dirty="0" err="1" smtClean="0"/>
              <a:t>Yunes</a:t>
            </a:r>
            <a:r>
              <a:rPr lang="es-PR" dirty="0" smtClean="0"/>
              <a:t> 1  </a:t>
            </a:r>
            <a:r>
              <a:rPr lang="es-PR" dirty="0" err="1" smtClean="0"/>
              <a:t>Team</a:t>
            </a:r>
            <a:r>
              <a:rPr lang="es-PR" dirty="0" smtClean="0"/>
              <a:t> 0</a:t>
            </a:r>
            <a:endParaRPr lang="es-PR" dirty="0"/>
          </a:p>
        </p:txBody>
      </p:sp>
      <p:pic>
        <p:nvPicPr>
          <p:cNvPr id="3" name="Content Placeholder 2"/>
          <p:cNvPicPr>
            <a:picLocks noGrp="1" noChangeAspect="1"/>
          </p:cNvPicPr>
          <p:nvPr>
            <p:ph sz="half" idx="2"/>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4495800" y="3886200"/>
            <a:ext cx="3429000" cy="27614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Footer Placeholder 4"/>
          <p:cNvSpPr>
            <a:spLocks noGrp="1"/>
          </p:cNvSpPr>
          <p:nvPr>
            <p:ph type="ftr" sz="quarter" idx="11"/>
          </p:nvPr>
        </p:nvSpPr>
        <p:spPr>
          <a:xfrm rot="16200000">
            <a:off x="6920195" y="3343874"/>
            <a:ext cx="3738881" cy="403931"/>
          </a:xfrm>
        </p:spPr>
        <p:txBody>
          <a:bodyPr/>
          <a:lstStyle/>
          <a:p>
            <a:r>
              <a:rPr lang="en-US" sz="1400" b="1" dirty="0" smtClean="0"/>
              <a:t>Funding provided by NSF EPS Grant #1101317</a:t>
            </a:r>
            <a:endParaRPr lang="en-US" sz="1400" b="1" dirty="0"/>
          </a:p>
        </p:txBody>
      </p:sp>
      <p:pic>
        <p:nvPicPr>
          <p:cNvPr id="2050" name="Picture 2"/>
          <p:cNvPicPr>
            <a:picLocks noGrp="1" noChangeAspect="1" noChangeArrowheads="1"/>
          </p:cNvPicPr>
          <p:nvPr>
            <p:ph sz="half" idx="1"/>
          </p:nvPr>
        </p:nvPicPr>
        <p:blipFill rotWithShape="1">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t="16374" b="8739"/>
          <a:stretch/>
        </p:blipFill>
        <p:spPr bwMode="auto">
          <a:xfrm>
            <a:off x="4648200" y="228600"/>
            <a:ext cx="2969427" cy="34368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7" cstate="email">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78676" y="228600"/>
            <a:ext cx="3919537" cy="384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14972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1">
      <a:dk1>
        <a:srgbClr val="A3CFD7"/>
      </a:dk1>
      <a:lt1>
        <a:srgbClr val="DACAAB"/>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1847</TotalTime>
  <Words>2203</Words>
  <Application>Microsoft Office PowerPoint</Application>
  <PresentationFormat>On-screen Show (4:3)</PresentationFormat>
  <Paragraphs>153</Paragraphs>
  <Slides>20</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Cambria</vt:lpstr>
      <vt:lpstr>Adjacency</vt:lpstr>
      <vt:lpstr>Facing the stream:  “ The challenge of evaluating the periphyton growth in flashy rivers”</vt:lpstr>
      <vt:lpstr>Introduction</vt:lpstr>
      <vt:lpstr>Study area background </vt:lpstr>
      <vt:lpstr>Problem Statement and Hypothesis</vt:lpstr>
      <vt:lpstr>Objectives</vt:lpstr>
      <vt:lpstr>PowerPoint Presentation</vt:lpstr>
      <vt:lpstr>Methodology</vt:lpstr>
      <vt:lpstr>First Round </vt:lpstr>
      <vt:lpstr>Score:  Yunes 1  Team 0</vt:lpstr>
      <vt:lpstr>Second Round</vt:lpstr>
      <vt:lpstr>Methodology Revised</vt:lpstr>
      <vt:lpstr>Third Round</vt:lpstr>
      <vt:lpstr>Results</vt:lpstr>
      <vt:lpstr>Biomass results</vt:lpstr>
      <vt:lpstr>A comparison with a stream at El Yunque Rain Forest   Drastic changes in  the concentrations of chlorophyll a  previous and during the drought were observed in riffles micro-habitats</vt:lpstr>
      <vt:lpstr>Conclusions</vt:lpstr>
      <vt:lpstr>PowerPoint Presentation</vt:lpstr>
      <vt:lpstr>References</vt:lpstr>
      <vt:lpstr>Acknowledgments</vt:lpstr>
      <vt:lpstr>JPL ELLIOT’S TEAM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estudiante</dc:creator>
  <cp:lastModifiedBy>Winslow, Michael J</cp:lastModifiedBy>
  <cp:revision>149</cp:revision>
  <dcterms:created xsi:type="dcterms:W3CDTF">2016-12-01T19:56:22Z</dcterms:created>
  <dcterms:modified xsi:type="dcterms:W3CDTF">2017-07-25T15:52:18Z</dcterms:modified>
</cp:coreProperties>
</file>