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831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91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02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78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83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1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62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93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06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7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88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93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83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>
            <a:off x="7697100" y="-25"/>
            <a:ext cx="962400" cy="34602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>
            <a:off x="5750475" y="-25"/>
            <a:ext cx="1946700" cy="34602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10800000" flipH="1">
            <a:off x="8659499" y="-25"/>
            <a:ext cx="484500" cy="34602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5124300" cy="28416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rot="10800000" flipH="1">
            <a:off x="8659499" y="-25"/>
            <a:ext cx="484500" cy="17415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5124300" cy="284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Evaluating Cover Crops’ Ability to Reduce Phosphorus Runoff through Meta-Analysis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Richard Moyer &amp; Laura Albino Díaz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March 2017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724" y="1150951"/>
            <a:ext cx="3788828" cy="28415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5975424" y="3897725"/>
            <a:ext cx="2225700" cy="4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616161"/>
                </a:solidFill>
              </a:rPr>
              <a:t>Clover cover crop - Dave Robison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20719" y="1644225"/>
            <a:ext cx="42501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b="1" dirty="0"/>
              <a:t>Many thanks to…</a:t>
            </a:r>
          </a:p>
          <a:p>
            <a:pPr marL="457200" lvl="0" indent="-355600" rtl="0">
              <a:spcBef>
                <a:spcPts val="0"/>
              </a:spcBef>
              <a:buClr>
                <a:srgbClr val="0F9D58"/>
              </a:buClr>
              <a:buSzPct val="100000"/>
              <a:buAutoNum type="arabicPeriod"/>
            </a:pPr>
            <a:r>
              <a:rPr lang="en" sz="2000" b="1" dirty="0">
                <a:solidFill>
                  <a:srgbClr val="0F9D58"/>
                </a:solidFill>
              </a:rPr>
              <a:t>Dr. Yushiou Tsai</a:t>
            </a:r>
          </a:p>
          <a:p>
            <a:pPr marL="457200" lvl="0" indent="-355600" rtl="0">
              <a:spcBef>
                <a:spcPts val="0"/>
              </a:spcBef>
              <a:buClr>
                <a:srgbClr val="33AC71"/>
              </a:buClr>
              <a:buSzPct val="100000"/>
              <a:buAutoNum type="arabicPeriod"/>
            </a:pPr>
            <a:r>
              <a:rPr lang="en" sz="2000" b="1" dirty="0">
                <a:solidFill>
                  <a:srgbClr val="33AC71"/>
                </a:solidFill>
              </a:rPr>
              <a:t>Q3 Mentors</a:t>
            </a:r>
          </a:p>
          <a:p>
            <a:pPr marL="457200" lvl="0" indent="-355600">
              <a:spcBef>
                <a:spcPts val="0"/>
              </a:spcBef>
              <a:buClr>
                <a:srgbClr val="57BB8A"/>
              </a:buClr>
              <a:buSzPct val="100000"/>
              <a:buAutoNum type="arabicPeriod"/>
            </a:pPr>
            <a:r>
              <a:rPr lang="en" sz="2000" b="1" dirty="0">
                <a:solidFill>
                  <a:srgbClr val="57BB8A"/>
                </a:solidFill>
              </a:rPr>
              <a:t>Q3 Interns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75" y="3841351"/>
            <a:ext cx="2080210" cy="7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844" y="3810224"/>
            <a:ext cx="1299524" cy="79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900" y="3824860"/>
            <a:ext cx="2080200" cy="76461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2" name="Shape 14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25" y="3893000"/>
            <a:ext cx="2026074" cy="73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598325" y="1931775"/>
            <a:ext cx="4093800" cy="26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616161"/>
                </a:solidFill>
              </a:rPr>
              <a:t>Funding for this research is provided by NSF grant </a:t>
            </a:r>
            <a:r>
              <a:rPr lang="en" sz="1800" b="1">
                <a:solidFill>
                  <a:srgbClr val="616161"/>
                </a:solidFill>
              </a:rPr>
              <a:t>EPS-1101317.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3874" y="2654700"/>
            <a:ext cx="3762699" cy="6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31150" y="592575"/>
            <a:ext cx="2626500" cy="68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Questions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051575" y="4681325"/>
            <a:ext cx="1991100" cy="3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Lake Champlain - Mark Holden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Literature Cited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24600" y="1766375"/>
            <a:ext cx="84948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000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Borenstein, M., Hedges, L.V., Higgins, J.P., &amp; Rothstein, H.R. (2010). A basic introduction to fixed-effect and random-effects models for meta-analysis. Wiley Online Library, 97-111.</a:t>
            </a:r>
          </a:p>
          <a:p>
            <a:pPr marL="4000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Kaspar, T.C., Kladivko, E.J., Singer, J.W., Morse, S., &amp; Mutch, D. (2006, August 25). Potential and limitations of cover crops, living mulches, and perennials to reduce nutrient losses to water sources from agricultural fields. </a:t>
            </a:r>
            <a:r>
              <a:rPr lang="en" sz="1200" i="1"/>
              <a:t>Environmental Protection Agency</a:t>
            </a:r>
            <a:r>
              <a:rPr lang="en" sz="1200"/>
              <a:t>. Retrieved July 22, 2016, from https://www.epa.gov/sites/production/files/2015-07/documents/2006_8_25_msbasin_10covercrops.pdf.</a:t>
            </a:r>
          </a:p>
          <a:p>
            <a:pPr marL="4000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Natural Resource Conservation Service (NRCS). (2010 September). Cover Crop Conservation Practice Standard. Retrieved July 22, 2016 from http://www.nrcs.usda.gov/Internet/FSE_DOCUMENTS/nrcs143_025656.pdf</a:t>
            </a:r>
          </a:p>
          <a:p>
            <a:pPr marL="4000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North Carolina Forest Service. What are BMPs? (2014, May 13). Retrieved July 21, 2016, from http://www.ncforestservice.gov/water_quality/what_are_bmps.htm.</a:t>
            </a:r>
          </a:p>
          <a:p>
            <a:pPr marL="4000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Schechter, S. P., Canfield, T. J., &amp;amp; Mayer, P. M. (2013). A Meta-Analysis of Phosphorus Attenuation in Best Management Practices (BMP) and Low Impact Development (LID) Practices in Urban and Agricultural Areas. Ada: United States Environmental Protection Agency</a:t>
            </a:r>
          </a:p>
          <a:p>
            <a:pPr marL="4000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Sharma, S., Gray, D., Read, J., O’Reilly, C., Schneider, P., Qudrat, A., … Hook, S. (2015). A global database of lake surface temperatures collected by in situ and satellite methods from 1985–2009. Scientific Data, 2, 150008–150008. </a:t>
            </a:r>
          </a:p>
          <a:p>
            <a:pPr marL="4000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Sustainable Agriculture Research &amp; Education (SARE). Cover Crops. (2012). Retrieved July 21, 2016, from http://www.sare.org/Learning-Center/Topic-Rooms/Cover-Crops.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5" y="1835275"/>
            <a:ext cx="4110724" cy="30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400" y="1835275"/>
            <a:ext cx="4726103" cy="30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682824" y="4811675"/>
            <a:ext cx="3275700" cy="1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616161"/>
                </a:solidFill>
              </a:rPr>
              <a:t>Blue-green algae - Vermont Department of Health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397125" y="4811675"/>
            <a:ext cx="26499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616161"/>
                </a:solidFill>
              </a:rPr>
              <a:t>Toxic Algae in Missisquoi Bay - Seven Days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Cover Crops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525" y="1296825"/>
            <a:ext cx="5174500" cy="35793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82250" y="2168800"/>
            <a:ext cx="3740700" cy="16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616161"/>
              </a:buClr>
              <a:buSzPct val="100000"/>
              <a:buAutoNum type="arabicPeriod"/>
            </a:pPr>
            <a:r>
              <a:rPr lang="en" sz="1800">
                <a:solidFill>
                  <a:srgbClr val="616161"/>
                </a:solidFill>
              </a:rPr>
              <a:t>Enhance soil structure</a:t>
            </a:r>
          </a:p>
          <a:p>
            <a:pPr marL="457200" lvl="0" indent="-342900">
              <a:spcBef>
                <a:spcPts val="0"/>
              </a:spcBef>
              <a:buClr>
                <a:srgbClr val="616161"/>
              </a:buClr>
              <a:buSzPct val="100000"/>
              <a:buAutoNum type="arabicPeriod"/>
            </a:pPr>
            <a:r>
              <a:rPr lang="en" sz="1800">
                <a:solidFill>
                  <a:srgbClr val="616161"/>
                </a:solidFill>
              </a:rPr>
              <a:t>Increase soil organic matter</a:t>
            </a:r>
          </a:p>
          <a:p>
            <a:pPr marL="457200" lvl="0" indent="-342900">
              <a:spcBef>
                <a:spcPts val="0"/>
              </a:spcBef>
              <a:buClr>
                <a:srgbClr val="616161"/>
              </a:buClr>
              <a:buSzPct val="100000"/>
              <a:buAutoNum type="arabicPeriod"/>
            </a:pPr>
            <a:r>
              <a:rPr lang="en" sz="1800">
                <a:solidFill>
                  <a:srgbClr val="616161"/>
                </a:solidFill>
              </a:rPr>
              <a:t>Improve pest management</a:t>
            </a:r>
          </a:p>
          <a:p>
            <a:pPr marL="457200" lvl="0" indent="-342900">
              <a:spcBef>
                <a:spcPts val="0"/>
              </a:spcBef>
              <a:buClr>
                <a:srgbClr val="616161"/>
              </a:buClr>
              <a:buSzPct val="100000"/>
              <a:buAutoNum type="arabicPeriod"/>
            </a:pPr>
            <a:r>
              <a:rPr lang="en" sz="1800">
                <a:solidFill>
                  <a:srgbClr val="616161"/>
                </a:solidFill>
              </a:rPr>
              <a:t>Improve environmental quality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448675" y="4764300"/>
            <a:ext cx="1828200" cy="3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616161"/>
                </a:solidFill>
              </a:rPr>
              <a:t>Cover crops - Elaine Sears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4708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Question &amp; Purpose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23000" y="1896750"/>
            <a:ext cx="52338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F9D58"/>
                </a:solidFill>
              </a:rPr>
              <a:t>What is the efficacy of cover crops to reduce phosphorus loss from agricultural soil?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Important because…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P is limiting factor for some watersheds EG. Lake Champlain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Eutrophication is a growing problem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Limited resources exist to combat it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99" y="2005137"/>
            <a:ext cx="3482398" cy="248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431200" y="4411375"/>
            <a:ext cx="3448800" cy="2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616161"/>
                </a:solidFill>
              </a:rPr>
              <a:t>Agricultural runoff - Pennsylvania State 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63597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b="1"/>
              <a:t>Conduct literature review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b="1"/>
              <a:t>Record relevant study data points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b="1"/>
              <a:t>Apply statistical analysis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b="1"/>
              <a:t>Calculate P reduction efficacy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Efficacies varied greatly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1797937" y="1521925"/>
            <a:ext cx="5548124" cy="3527100"/>
            <a:chOff x="1797937" y="1521925"/>
            <a:chExt cx="5548124" cy="3527100"/>
          </a:xfrm>
        </p:grpSpPr>
        <p:pic>
          <p:nvPicPr>
            <p:cNvPr id="113" name="Shape 113" descr="Screenshot 2017-01-26 at 8.11.00 PM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97937" y="1521925"/>
              <a:ext cx="5548124" cy="352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/>
            <p:nvPr/>
          </p:nvSpPr>
          <p:spPr>
            <a:xfrm>
              <a:off x="7146375" y="1564375"/>
              <a:ext cx="165900" cy="13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949550" y="485900"/>
            <a:ext cx="5244900" cy="72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Runoff Results</a:t>
            </a:r>
          </a:p>
        </p:txBody>
      </p:sp>
      <p:pic>
        <p:nvPicPr>
          <p:cNvPr id="120" name="Shape 120" descr="runoffsoilplot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075" y="1318275"/>
            <a:ext cx="6769848" cy="36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449100" y="177775"/>
            <a:ext cx="2245800" cy="62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Soil Results</a:t>
            </a:r>
          </a:p>
        </p:txBody>
      </p:sp>
      <p:pic>
        <p:nvPicPr>
          <p:cNvPr id="126" name="Shape 126" descr="soilforestplot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75" y="910925"/>
            <a:ext cx="6235448" cy="41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Char char="●"/>
            </a:pPr>
            <a:r>
              <a:rPr lang="en"/>
              <a:t>Effect sizes indicate that cover crops may reduce P loss</a:t>
            </a:r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Char char="●"/>
            </a:pPr>
            <a:r>
              <a:rPr lang="en"/>
              <a:t>However, results are </a:t>
            </a:r>
            <a:r>
              <a:rPr lang="en">
                <a:solidFill>
                  <a:srgbClr val="0F9D58"/>
                </a:solidFill>
              </a:rPr>
              <a:t>not statistically significant</a:t>
            </a:r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Char char="●"/>
            </a:pPr>
            <a:r>
              <a:rPr lang="en"/>
              <a:t>Extreme weather events or increased rainfall may have affected studies in which P loss increased</a:t>
            </a:r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Char char="●"/>
            </a:pPr>
            <a:r>
              <a:rPr lang="en"/>
              <a:t>Soil may reach P saturation after many seasons</a:t>
            </a:r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Char char="●"/>
            </a:pPr>
            <a:r>
              <a:rPr lang="en"/>
              <a:t>Total P loss does not necessarily indicate increased eutrophication potential</a:t>
            </a:r>
          </a:p>
          <a:p>
            <a:pPr marL="914400" lvl="1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Char char="○"/>
            </a:pPr>
            <a:r>
              <a:rPr lang="en" sz="1800"/>
              <a:t>Cover crops may reduce algae by utilizing bioavailable inorganic P</a:t>
            </a: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On-screen Show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Roboto</vt:lpstr>
      <vt:lpstr>Arial</vt:lpstr>
      <vt:lpstr>simple-dark-2</vt:lpstr>
      <vt:lpstr>Evaluating Cover Crops’ Ability to Reduce Phosphorus Runoff through Meta-Analysis</vt:lpstr>
      <vt:lpstr>Introduction</vt:lpstr>
      <vt:lpstr>Cover Crops</vt:lpstr>
      <vt:lpstr>Research Question &amp; Purpose</vt:lpstr>
      <vt:lpstr>Methods</vt:lpstr>
      <vt:lpstr>Efficacies varied greatly</vt:lpstr>
      <vt:lpstr>Runoff Results</vt:lpstr>
      <vt:lpstr>Soil Results</vt:lpstr>
      <vt:lpstr>Discussion</vt:lpstr>
      <vt:lpstr>Acknowledgements</vt:lpstr>
      <vt:lpstr>Questions</vt:lpstr>
      <vt:lpstr>Literature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Cover Crops’ Ability to Reduce Phosphorus Runoff through Meta-Analysis</dc:title>
  <dc:creator>Donicova, Livia</dc:creator>
  <cp:lastModifiedBy>Winslow, Michael J</cp:lastModifiedBy>
  <cp:revision>3</cp:revision>
  <dcterms:modified xsi:type="dcterms:W3CDTF">2017-07-25T15:49:32Z</dcterms:modified>
</cp:coreProperties>
</file>